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3"/>
  </p:normalViewPr>
  <p:slideViewPr>
    <p:cSldViewPr>
      <p:cViewPr varScale="1">
        <p:scale>
          <a:sx n="244" d="100"/>
          <a:sy n="244" d="100"/>
        </p:scale>
        <p:origin x="97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7339" y="1085678"/>
            <a:ext cx="2404110" cy="572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C26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C26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C26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C26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205" y="648129"/>
            <a:ext cx="1931130" cy="194387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160025" y="1980005"/>
            <a:ext cx="1920239" cy="0"/>
          </a:xfrm>
          <a:custGeom>
            <a:avLst/>
            <a:gdLst/>
            <a:ahLst/>
            <a:cxnLst/>
            <a:rect l="l" t="t" r="r" b="b"/>
            <a:pathLst>
              <a:path w="1920239">
                <a:moveTo>
                  <a:pt x="0" y="0"/>
                </a:moveTo>
                <a:lnTo>
                  <a:pt x="1920024" y="0"/>
                </a:lnTo>
              </a:path>
            </a:pathLst>
          </a:custGeom>
          <a:ln w="10122">
            <a:solidFill>
              <a:srgbClr val="A8A8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244" y="135328"/>
            <a:ext cx="229362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C26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2844" y="767064"/>
            <a:ext cx="2487295" cy="1734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8518" y="3105948"/>
            <a:ext cx="324484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89215" y="3105948"/>
            <a:ext cx="716586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tan.org/pkg/beamer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3359" y="1167569"/>
            <a:ext cx="1892935" cy="11861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Times New Roman"/>
                <a:cs typeface="Times New Roman"/>
              </a:rPr>
              <a:t>Westlake Beamer</a:t>
            </a:r>
            <a:endParaRPr sz="17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1200" dirty="0">
                <a:latin typeface="Times New Roman"/>
                <a:cs typeface="Times New Roman"/>
              </a:rPr>
              <a:t>ZX</a:t>
            </a: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800" dirty="0">
                <a:latin typeface="Times New Roman"/>
                <a:cs typeface="Times New Roman"/>
              </a:rPr>
              <a:t>Westlake University</a:t>
            </a: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latin typeface="Times New Roman"/>
                <a:cs typeface="Times New Roman"/>
              </a:rPr>
              <a:t>June , 2025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Code Listings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5389" y="502513"/>
            <a:ext cx="5269230" cy="364490"/>
            <a:chOff x="245389" y="502513"/>
            <a:chExt cx="5269230" cy="364490"/>
          </a:xfrm>
        </p:grpSpPr>
        <p:sp>
          <p:nvSpPr>
            <p:cNvPr id="6" name="object 6"/>
            <p:cNvSpPr/>
            <p:nvPr/>
          </p:nvSpPr>
          <p:spPr>
            <a:xfrm>
              <a:off x="247929" y="505053"/>
              <a:ext cx="5264150" cy="43180"/>
            </a:xfrm>
            <a:custGeom>
              <a:avLst/>
              <a:gdLst/>
              <a:ahLst/>
              <a:cxnLst/>
              <a:rect l="l" t="t" r="r" b="b"/>
              <a:pathLst>
                <a:path w="5264150" h="43179">
                  <a:moveTo>
                    <a:pt x="5264150" y="0"/>
                  </a:moveTo>
                  <a:lnTo>
                    <a:pt x="0" y="0"/>
                  </a:lnTo>
                  <a:lnTo>
                    <a:pt x="0" y="43014"/>
                  </a:lnTo>
                  <a:lnTo>
                    <a:pt x="5264150" y="43014"/>
                  </a:lnTo>
                  <a:lnTo>
                    <a:pt x="526415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456" y="505053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79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7929" y="50758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944" y="507580"/>
              <a:ext cx="5178425" cy="0"/>
            </a:xfrm>
            <a:custGeom>
              <a:avLst/>
              <a:gdLst/>
              <a:ahLst/>
              <a:cxnLst/>
              <a:rect l="l" t="t" r="r" b="b"/>
              <a:pathLst>
                <a:path w="5178425">
                  <a:moveTo>
                    <a:pt x="0" y="0"/>
                  </a:moveTo>
                  <a:lnTo>
                    <a:pt x="517812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69051" y="50758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9539" y="505053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79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984" y="548081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0456" y="54808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56" y="54808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931" y="548081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80" y="0"/>
                  </a:moveTo>
                  <a:lnTo>
                    <a:pt x="5178133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20" y="158153"/>
                  </a:lnTo>
                  <a:lnTo>
                    <a:pt x="5216080" y="158153"/>
                  </a:lnTo>
                  <a:lnTo>
                    <a:pt x="52160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9539" y="54808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09539" y="54808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2984" y="706234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456" y="70623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456" y="70623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0944" y="706234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9539" y="70623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9539" y="70623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650" y="677715"/>
            <a:ext cx="358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4C4C4C"/>
                </a:solidFill>
                <a:latin typeface="Arial"/>
                <a:cs typeface="Arial"/>
              </a:rPr>
              <a:t>2</a:t>
            </a:r>
            <a:r>
              <a:rPr sz="600" spc="37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00FF"/>
                </a:solidFill>
                <a:latin typeface="Courier New"/>
                <a:cs typeface="Courier New"/>
              </a:rPr>
              <a:t>def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7916" y="861847"/>
            <a:ext cx="5264785" cy="163830"/>
            <a:chOff x="247916" y="861847"/>
            <a:chExt cx="5264785" cy="163830"/>
          </a:xfrm>
        </p:grpSpPr>
        <p:sp>
          <p:nvSpPr>
            <p:cNvPr id="26" name="object 26"/>
            <p:cNvSpPr/>
            <p:nvPr/>
          </p:nvSpPr>
          <p:spPr>
            <a:xfrm>
              <a:off x="252983" y="864387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0456" y="864387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0456" y="864387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944" y="864387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09539" y="864387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09539" y="864387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23010" y="519562"/>
            <a:ext cx="1838960" cy="49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09900"/>
                </a:solidFill>
                <a:latin typeface="Courier New"/>
                <a:cs typeface="Courier New"/>
              </a:rPr>
              <a:t>function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nth</a:t>
            </a:r>
            <a:r>
              <a:rPr sz="1000" spc="16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Fibonacci</a:t>
            </a:r>
            <a:r>
              <a:rPr sz="1000" spc="19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Courier New"/>
                <a:cs typeface="Courier New"/>
              </a:rPr>
              <a:t>number</a:t>
            </a:r>
            <a:r>
              <a:rPr sz="1000" spc="-434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Courier New"/>
                <a:cs typeface="Courier New"/>
              </a:rPr>
              <a:t>"""</a:t>
            </a:r>
            <a:endParaRPr sz="1000" dirty="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0456" y="1022553"/>
            <a:ext cx="5259083" cy="633209"/>
            <a:chOff x="250456" y="1022553"/>
            <a:chExt cx="5259083" cy="633209"/>
          </a:xfrm>
        </p:grpSpPr>
        <p:sp>
          <p:nvSpPr>
            <p:cNvPr id="34" name="object 34"/>
            <p:cNvSpPr/>
            <p:nvPr/>
          </p:nvSpPr>
          <p:spPr>
            <a:xfrm>
              <a:off x="252983" y="1022553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0456" y="102255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0456" y="102255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0944" y="1022553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509539" y="102255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09539" y="102255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983" y="1180706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0456" y="118070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0456" y="118070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0944" y="1180706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09539" y="118070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09539" y="118070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2983" y="1338859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0456" y="133885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0456" y="133885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0944" y="1338859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09539" y="133885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09539" y="133885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2983" y="1497012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0456" y="1497012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0456" y="1497012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0944" y="1497012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09539" y="1497012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09539" y="1497012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74650" y="519562"/>
            <a:ext cx="1477645" cy="1126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4C4C4C"/>
                </a:solidFill>
                <a:latin typeface="Arial"/>
                <a:cs typeface="Arial"/>
              </a:rPr>
              <a:t>1</a:t>
            </a:r>
            <a:r>
              <a:rPr sz="600" spc="3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#</a:t>
            </a:r>
            <a:r>
              <a:rPr sz="1000" spc="7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A</a:t>
            </a:r>
            <a:r>
              <a:rPr sz="1000" spc="11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simple</a:t>
            </a:r>
            <a:r>
              <a:rPr sz="1000" spc="14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Courier New"/>
                <a:cs typeface="Courier New"/>
              </a:rPr>
              <a:t>Python</a:t>
            </a:r>
            <a:endParaRPr sz="1000" dirty="0">
              <a:latin typeface="Courier New"/>
              <a:cs typeface="Courier New"/>
            </a:endParaRPr>
          </a:p>
          <a:p>
            <a:pPr marL="443865" marR="5080" indent="2540" algn="just">
              <a:lnSpc>
                <a:spcPct val="103800"/>
              </a:lnSpc>
            </a:pPr>
            <a:r>
              <a:rPr sz="1000" dirty="0">
                <a:latin typeface="Courier New"/>
                <a:cs typeface="Courier New"/>
              </a:rPr>
              <a:t>fibonacci</a:t>
            </a:r>
            <a:r>
              <a:rPr sz="1000" spc="-455" dirty="0">
                <a:latin typeface="Courier New"/>
                <a:cs typeface="Courier New"/>
              </a:rPr>
              <a:t> </a:t>
            </a:r>
            <a:r>
              <a:rPr sz="1000" spc="-80" dirty="0">
                <a:latin typeface="Courier New"/>
                <a:cs typeface="Courier New"/>
              </a:rPr>
              <a:t>(</a:t>
            </a:r>
            <a:r>
              <a:rPr sz="1000" spc="-500" dirty="0">
                <a:latin typeface="Courier New"/>
                <a:cs typeface="Courier New"/>
              </a:rPr>
              <a:t> </a:t>
            </a:r>
            <a:r>
              <a:rPr sz="1000" spc="-15" dirty="0">
                <a:latin typeface="Courier New"/>
                <a:cs typeface="Courier New"/>
              </a:rPr>
              <a:t>n):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30" dirty="0">
                <a:solidFill>
                  <a:srgbClr val="009900"/>
                </a:solidFill>
                <a:latin typeface="Courier New"/>
                <a:cs typeface="Courier New"/>
              </a:rPr>
              <a:t>"""</a:t>
            </a:r>
            <a:r>
              <a:rPr sz="1000" spc="-434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Courier New"/>
                <a:cs typeface="Courier New"/>
              </a:rPr>
              <a:t>Return</a:t>
            </a:r>
            <a:r>
              <a:rPr sz="1000" spc="19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30" dirty="0">
                <a:solidFill>
                  <a:srgbClr val="009900"/>
                </a:solidFill>
                <a:latin typeface="Courier New"/>
                <a:cs typeface="Courier New"/>
              </a:rPr>
              <a:t>the</a:t>
            </a:r>
            <a:r>
              <a:rPr sz="1000" spc="-8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000" spc="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80" dirty="0">
                <a:latin typeface="Courier New"/>
                <a:cs typeface="Courier New"/>
              </a:rPr>
              <a:t>n</a:t>
            </a:r>
            <a:r>
              <a:rPr sz="1000" spc="180" dirty="0">
                <a:latin typeface="Courier New"/>
                <a:cs typeface="Courier New"/>
              </a:rPr>
              <a:t> </a:t>
            </a:r>
            <a:r>
              <a:rPr sz="1000" spc="-55" dirty="0">
                <a:latin typeface="Courier New"/>
                <a:cs typeface="Courier New"/>
              </a:rPr>
              <a:t>&lt;=</a:t>
            </a:r>
            <a:r>
              <a:rPr sz="1000" spc="1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0:</a:t>
            </a:r>
            <a:endParaRPr sz="1000" dirty="0">
              <a:latin typeface="Courier New"/>
              <a:cs typeface="Courier New"/>
            </a:endParaRPr>
          </a:p>
          <a:p>
            <a:pPr marL="445770" marR="84455" indent="319405" algn="just">
              <a:lnSpc>
                <a:spcPct val="103800"/>
              </a:lnSpc>
            </a:pP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000" spc="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90" dirty="0">
                <a:latin typeface="Courier New"/>
                <a:cs typeface="Courier New"/>
              </a:rPr>
              <a:t>0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elif</a:t>
            </a:r>
            <a:r>
              <a:rPr sz="1000" spc="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==</a:t>
            </a:r>
            <a:r>
              <a:rPr sz="1000" spc="80" dirty="0">
                <a:latin typeface="Courier New"/>
                <a:cs typeface="Courier New"/>
              </a:rPr>
              <a:t> </a:t>
            </a:r>
            <a:r>
              <a:rPr sz="1000" spc="-40" dirty="0">
                <a:latin typeface="Courier New"/>
                <a:cs typeface="Courier New"/>
              </a:rPr>
              <a:t>1:</a:t>
            </a:r>
            <a:endParaRPr sz="1000" dirty="0">
              <a:latin typeface="Courier New"/>
              <a:cs typeface="Courier New"/>
            </a:endParaRPr>
          </a:p>
          <a:p>
            <a:pPr marL="765175" algn="just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000" spc="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1</a:t>
            </a:r>
            <a:endParaRPr sz="1000" dirty="0">
              <a:latin typeface="Courier New"/>
              <a:cs typeface="Courier New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47916" y="1652638"/>
            <a:ext cx="5264785" cy="796290"/>
            <a:chOff x="247916" y="1652638"/>
            <a:chExt cx="5264785" cy="796290"/>
          </a:xfrm>
        </p:grpSpPr>
        <p:sp>
          <p:nvSpPr>
            <p:cNvPr id="60" name="object 60"/>
            <p:cNvSpPr/>
            <p:nvPr/>
          </p:nvSpPr>
          <p:spPr>
            <a:xfrm>
              <a:off x="252983" y="1655178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0456" y="165517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0456" y="165517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0944" y="1655178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09539" y="165517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09539" y="165517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2983" y="1813331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0456" y="181333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0456" y="181333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0944" y="1813331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509539" y="181333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9539" y="1813331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2983" y="1971484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0456" y="197148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0456" y="197148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944" y="1971484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09539" y="197148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509539" y="1971484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52983" y="2129650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0456" y="212965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0456" y="212965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0944" y="2129650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509539" y="212965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509539" y="212965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2983" y="2287803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0456" y="228780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50456" y="228780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0944" y="2287803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509539" y="228780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09539" y="2287803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7720" y="1626659"/>
            <a:ext cx="2320290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r>
              <a:rPr sz="1000" spc="-4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32512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latin typeface="Courier New"/>
                <a:cs typeface="Courier New"/>
              </a:rPr>
              <a:t>a,</a:t>
            </a:r>
            <a:r>
              <a:rPr sz="1000" spc="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b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spc="-85" dirty="0">
                <a:latin typeface="Courier New"/>
                <a:cs typeface="Courier New"/>
              </a:rPr>
              <a:t>0</a:t>
            </a:r>
            <a:r>
              <a:rPr sz="1000" spc="-50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,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643890" marR="5080" indent="-313690">
              <a:lnSpc>
                <a:spcPct val="103800"/>
              </a:lnSpc>
            </a:pP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000" spc="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_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000" spc="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Courier New"/>
                <a:cs typeface="Courier New"/>
              </a:rPr>
              <a:t>range</a:t>
            </a:r>
            <a:r>
              <a:rPr sz="1000" spc="-4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55" dirty="0">
                <a:latin typeface="Courier New"/>
                <a:cs typeface="Courier New"/>
              </a:rPr>
              <a:t>(2</a:t>
            </a:r>
            <a:r>
              <a:rPr sz="1000" spc="-47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,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</a:t>
            </a:r>
            <a:r>
              <a:rPr sz="1000" spc="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+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1): </a:t>
            </a:r>
            <a:r>
              <a:rPr sz="1000" dirty="0">
                <a:latin typeface="Courier New"/>
                <a:cs typeface="Courier New"/>
              </a:rPr>
              <a:t>a,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b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b,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+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b</a:t>
            </a:r>
            <a:endParaRPr sz="10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000" spc="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b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247916" y="2443416"/>
            <a:ext cx="5264785" cy="163830"/>
            <a:chOff x="247916" y="2443416"/>
            <a:chExt cx="5264785" cy="163830"/>
          </a:xfrm>
        </p:grpSpPr>
        <p:sp>
          <p:nvSpPr>
            <p:cNvPr id="92" name="object 92"/>
            <p:cNvSpPr/>
            <p:nvPr/>
          </p:nvSpPr>
          <p:spPr>
            <a:xfrm>
              <a:off x="252983" y="2445956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456" y="244595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0456" y="244595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0944" y="2445956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09539" y="244595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509539" y="2445956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34315" y="886477"/>
            <a:ext cx="106680" cy="169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2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2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2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6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30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7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2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8</a:t>
            </a:r>
            <a:endParaRPr sz="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525"/>
              </a:spcBef>
            </a:pPr>
            <a:r>
              <a:rPr sz="600" spc="-50" dirty="0">
                <a:solidFill>
                  <a:srgbClr val="4C4C4C"/>
                </a:solidFill>
                <a:latin typeface="Arial"/>
                <a:cs typeface="Arial"/>
              </a:rPr>
              <a:t>9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00" spc="-25" dirty="0">
                <a:solidFill>
                  <a:srgbClr val="4C4C4C"/>
                </a:solidFill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00" spc="-25" dirty="0">
                <a:solidFill>
                  <a:srgbClr val="4C4C4C"/>
                </a:solidFill>
                <a:latin typeface="Arial"/>
                <a:cs typeface="Arial"/>
              </a:rPr>
              <a:t>11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00" spc="-25" dirty="0">
                <a:solidFill>
                  <a:srgbClr val="4C4C4C"/>
                </a:solidFill>
                <a:latin typeface="Arial"/>
                <a:cs typeface="Arial"/>
              </a:rPr>
              <a:t>12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00" spc="-25" dirty="0">
                <a:solidFill>
                  <a:srgbClr val="4C4C4C"/>
                </a:solidFill>
                <a:latin typeface="Arial"/>
                <a:cs typeface="Arial"/>
              </a:rPr>
              <a:t>13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47916" y="2601569"/>
            <a:ext cx="5264785" cy="480059"/>
            <a:chOff x="247916" y="2601569"/>
            <a:chExt cx="5264785" cy="480059"/>
          </a:xfrm>
        </p:grpSpPr>
        <p:sp>
          <p:nvSpPr>
            <p:cNvPr id="100" name="object 100"/>
            <p:cNvSpPr/>
            <p:nvPr/>
          </p:nvSpPr>
          <p:spPr>
            <a:xfrm>
              <a:off x="252983" y="2604109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0456" y="260410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0456" y="260410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90944" y="2604109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509539" y="260410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09539" y="260410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2983" y="2762275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0456" y="2762275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50456" y="2762275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0944" y="2762275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09539" y="2762275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509539" y="2762275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52983" y="2920428"/>
              <a:ext cx="38100" cy="158750"/>
            </a:xfrm>
            <a:custGeom>
              <a:avLst/>
              <a:gdLst/>
              <a:ahLst/>
              <a:cxnLst/>
              <a:rect l="l" t="t" r="r" b="b"/>
              <a:pathLst>
                <a:path w="38100" h="158750">
                  <a:moveTo>
                    <a:pt x="37960" y="0"/>
                  </a:moveTo>
                  <a:lnTo>
                    <a:pt x="0" y="0"/>
                  </a:lnTo>
                  <a:lnTo>
                    <a:pt x="0" y="158153"/>
                  </a:lnTo>
                  <a:lnTo>
                    <a:pt x="37960" y="158153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50456" y="292042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0456" y="292042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90944" y="2920428"/>
              <a:ext cx="5216525" cy="158750"/>
            </a:xfrm>
            <a:custGeom>
              <a:avLst/>
              <a:gdLst/>
              <a:ahLst/>
              <a:cxnLst/>
              <a:rect l="l" t="t" r="r" b="b"/>
              <a:pathLst>
                <a:path w="5216525" h="158750">
                  <a:moveTo>
                    <a:pt x="5216068" y="0"/>
                  </a:moveTo>
                  <a:lnTo>
                    <a:pt x="5178120" y="0"/>
                  </a:lnTo>
                  <a:lnTo>
                    <a:pt x="0" y="0"/>
                  </a:lnTo>
                  <a:lnTo>
                    <a:pt x="0" y="158153"/>
                  </a:lnTo>
                  <a:lnTo>
                    <a:pt x="5178107" y="158153"/>
                  </a:lnTo>
                  <a:lnTo>
                    <a:pt x="5216068" y="158153"/>
                  </a:lnTo>
                  <a:lnTo>
                    <a:pt x="521606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509539" y="292042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509539" y="292042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15815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134315" y="2575590"/>
            <a:ext cx="3909695" cy="49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4C4C4C"/>
                </a:solidFill>
                <a:latin typeface="Arial"/>
                <a:cs typeface="Arial"/>
              </a:rPr>
              <a:t>14</a:t>
            </a:r>
            <a:r>
              <a:rPr sz="600" spc="34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#</a:t>
            </a:r>
            <a:r>
              <a:rPr sz="1000" spc="13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Calculate</a:t>
            </a:r>
            <a:r>
              <a:rPr sz="1000" spc="15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the</a:t>
            </a:r>
            <a:r>
              <a:rPr sz="1000" spc="13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55" dirty="0">
                <a:solidFill>
                  <a:srgbClr val="009900"/>
                </a:solidFill>
                <a:latin typeface="Courier New"/>
                <a:cs typeface="Courier New"/>
              </a:rPr>
              <a:t>10</a:t>
            </a:r>
            <a:r>
              <a:rPr sz="1000" spc="-465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th</a:t>
            </a:r>
            <a:r>
              <a:rPr sz="1000" spc="15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9900"/>
                </a:solidFill>
                <a:latin typeface="Courier New"/>
                <a:cs typeface="Courier New"/>
              </a:rPr>
              <a:t>Fibonacci</a:t>
            </a:r>
            <a:r>
              <a:rPr sz="1000" spc="170" dirty="0">
                <a:solidFill>
                  <a:srgbClr val="00990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Courier New"/>
                <a:cs typeface="Courier New"/>
              </a:rPr>
              <a:t>number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00" dirty="0">
                <a:solidFill>
                  <a:srgbClr val="4C4C4C"/>
                </a:solidFill>
                <a:latin typeface="Arial"/>
                <a:cs typeface="Arial"/>
              </a:rPr>
              <a:t>15</a:t>
            </a:r>
            <a:r>
              <a:rPr sz="600" spc="355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Courier New"/>
                <a:cs typeface="Courier New"/>
              </a:rPr>
              <a:t>result</a:t>
            </a:r>
            <a:r>
              <a:rPr sz="1000" spc="1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1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fibonacci</a:t>
            </a:r>
            <a:r>
              <a:rPr sz="1000" spc="-42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(10)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00" dirty="0">
                <a:solidFill>
                  <a:srgbClr val="4C4C4C"/>
                </a:solidFill>
                <a:latin typeface="Arial"/>
                <a:cs typeface="Arial"/>
              </a:rPr>
              <a:t>16</a:t>
            </a:r>
            <a:r>
              <a:rPr sz="600" spc="3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Courier New"/>
                <a:cs typeface="Courier New"/>
              </a:rPr>
              <a:t>print</a:t>
            </a:r>
            <a:r>
              <a:rPr sz="1000" spc="-4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85" dirty="0">
                <a:latin typeface="Courier New"/>
                <a:cs typeface="Courier New"/>
              </a:rPr>
              <a:t>(</a:t>
            </a:r>
            <a:r>
              <a:rPr sz="1000" spc="-500" dirty="0">
                <a:latin typeface="Courier New"/>
                <a:cs typeface="Courier New"/>
              </a:rPr>
              <a:t> </a:t>
            </a:r>
            <a:r>
              <a:rPr sz="1000" spc="-35" dirty="0">
                <a:latin typeface="Courier New"/>
                <a:cs typeface="Courier New"/>
              </a:rPr>
              <a:t>f</a:t>
            </a:r>
            <a:r>
              <a:rPr sz="1000" spc="-35" dirty="0">
                <a:solidFill>
                  <a:srgbClr val="FF0000"/>
                </a:solidFill>
                <a:latin typeface="Courier New"/>
                <a:cs typeface="Courier New"/>
              </a:rPr>
              <a:t>"</a:t>
            </a:r>
            <a:r>
              <a:rPr sz="1000" spc="-4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000" spc="1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55" dirty="0">
                <a:solidFill>
                  <a:srgbClr val="FF0000"/>
                </a:solidFill>
                <a:latin typeface="Courier New"/>
                <a:cs typeface="Courier New"/>
              </a:rPr>
              <a:t>10</a:t>
            </a:r>
            <a:r>
              <a:rPr sz="1000" spc="-46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0000"/>
                </a:solidFill>
                <a:latin typeface="Courier New"/>
                <a:cs typeface="Courier New"/>
              </a:rPr>
              <a:t>th</a:t>
            </a:r>
            <a:r>
              <a:rPr sz="1000" spc="1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0000"/>
                </a:solidFill>
                <a:latin typeface="Courier New"/>
                <a:cs typeface="Courier New"/>
              </a:rPr>
              <a:t>Fibonacci</a:t>
            </a:r>
            <a:r>
              <a:rPr sz="1000" spc="1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0000"/>
                </a:solidFill>
                <a:latin typeface="Courier New"/>
                <a:cs typeface="Courier New"/>
              </a:rPr>
              <a:t>number</a:t>
            </a:r>
            <a:r>
              <a:rPr sz="1000" spc="14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r>
              <a:rPr sz="1000" spc="1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85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r>
              <a:rPr sz="1000" spc="-45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Courier New"/>
                <a:cs typeface="Courier New"/>
              </a:rPr>
              <a:t>result</a:t>
            </a:r>
            <a:r>
              <a:rPr sz="1000" spc="-45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Courier New"/>
                <a:cs typeface="Courier New"/>
              </a:rPr>
              <a:t>}"</a:t>
            </a:r>
            <a:r>
              <a:rPr sz="1000" spc="-2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0" y="3078581"/>
            <a:ext cx="5760085" cy="161925"/>
            <a:chOff x="0" y="3078581"/>
            <a:chExt cx="5760085" cy="161925"/>
          </a:xfrm>
        </p:grpSpPr>
        <p:sp>
          <p:nvSpPr>
            <p:cNvPr id="120" name="object 120"/>
            <p:cNvSpPr/>
            <p:nvPr/>
          </p:nvSpPr>
          <p:spPr>
            <a:xfrm>
              <a:off x="247929" y="3078581"/>
              <a:ext cx="5264150" cy="43180"/>
            </a:xfrm>
            <a:custGeom>
              <a:avLst/>
              <a:gdLst/>
              <a:ahLst/>
              <a:cxnLst/>
              <a:rect l="l" t="t" r="r" b="b"/>
              <a:pathLst>
                <a:path w="5264150" h="43180">
                  <a:moveTo>
                    <a:pt x="5264150" y="0"/>
                  </a:moveTo>
                  <a:lnTo>
                    <a:pt x="0" y="0"/>
                  </a:lnTo>
                  <a:lnTo>
                    <a:pt x="0" y="43014"/>
                  </a:lnTo>
                  <a:lnTo>
                    <a:pt x="5264150" y="43014"/>
                  </a:lnTo>
                  <a:lnTo>
                    <a:pt x="526415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50456" y="3078581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47929" y="311906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90944" y="3119069"/>
              <a:ext cx="5178425" cy="0"/>
            </a:xfrm>
            <a:custGeom>
              <a:avLst/>
              <a:gdLst/>
              <a:ahLst/>
              <a:cxnLst/>
              <a:rect l="l" t="t" r="r" b="b"/>
              <a:pathLst>
                <a:path w="5178425">
                  <a:moveTo>
                    <a:pt x="0" y="0"/>
                  </a:moveTo>
                  <a:lnTo>
                    <a:pt x="517812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469051" y="311906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509539" y="3078581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2617568" y="3105948"/>
            <a:ext cx="31813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dirty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10" dirty="0"/>
              <a:t>10</a:t>
            </a:fld>
            <a:r>
              <a:rPr spc="-10" dirty="0"/>
              <a:t>/20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244" y="135328"/>
            <a:ext cx="19507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0C2659"/>
                </a:solidFill>
                <a:latin typeface="Times New Roman"/>
                <a:cs typeface="Times New Roman"/>
              </a:rPr>
              <a:t>Figures and Graphics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758" y="1205425"/>
            <a:ext cx="1080135" cy="720090"/>
          </a:xfrm>
          <a:custGeom>
            <a:avLst/>
            <a:gdLst/>
            <a:ahLst/>
            <a:cxnLst/>
            <a:rect l="l" t="t" r="r" b="b"/>
            <a:pathLst>
              <a:path w="1080135" h="720089">
                <a:moveTo>
                  <a:pt x="0" y="720008"/>
                </a:moveTo>
                <a:lnTo>
                  <a:pt x="0" y="0"/>
                </a:lnTo>
                <a:lnTo>
                  <a:pt x="1080013" y="0"/>
                </a:lnTo>
                <a:lnTo>
                  <a:pt x="1080013" y="720008"/>
                </a:lnTo>
                <a:lnTo>
                  <a:pt x="0" y="720008"/>
                </a:lnTo>
                <a:close/>
              </a:path>
            </a:pathLst>
          </a:custGeom>
          <a:solidFill>
            <a:srgbClr val="B2B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7999" y="2060760"/>
            <a:ext cx="169545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0C2659"/>
                </a:solidFill>
                <a:latin typeface="Times New Roman"/>
                <a:cs typeface="Times New Roman"/>
              </a:rPr>
              <a:t>Figure:</a:t>
            </a:r>
            <a:r>
              <a:rPr sz="900" spc="110" dirty="0">
                <a:solidFill>
                  <a:srgbClr val="0C2659"/>
                </a:solidFill>
                <a:latin typeface="Times New Roman"/>
                <a:cs typeface="Times New Roman"/>
              </a:rPr>
              <a:t> </a:t>
            </a:r>
            <a:r>
              <a:rPr sz="850" dirty="0">
                <a:latin typeface="Arial" panose="020B0604020202020204" pitchFamily="34" charset="0"/>
                <a:cs typeface="Arial" panose="020B0604020202020204" pitchFamily="34" charset="0"/>
              </a:rPr>
              <a:t>Sample placeholder image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442684" y="1079418"/>
            <a:ext cx="1489710" cy="1124585"/>
            <a:chOff x="3442684" y="1079418"/>
            <a:chExt cx="1489710" cy="1124585"/>
          </a:xfrm>
        </p:grpSpPr>
        <p:sp>
          <p:nvSpPr>
            <p:cNvPr id="8" name="object 8"/>
            <p:cNvSpPr/>
            <p:nvPr/>
          </p:nvSpPr>
          <p:spPr>
            <a:xfrm>
              <a:off x="3487254" y="2159431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9820" y="2119922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87254" y="108954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89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7745" y="108447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7254" y="1439422"/>
              <a:ext cx="1440180" cy="720090"/>
            </a:xfrm>
            <a:custGeom>
              <a:avLst/>
              <a:gdLst/>
              <a:ahLst/>
              <a:cxnLst/>
              <a:rect l="l" t="t" r="r" b="b"/>
              <a:pathLst>
                <a:path w="1440179" h="720089">
                  <a:moveTo>
                    <a:pt x="0" y="720008"/>
                  </a:moveTo>
                  <a:lnTo>
                    <a:pt x="21163" y="659677"/>
                  </a:lnTo>
                  <a:lnTo>
                    <a:pt x="43095" y="603216"/>
                  </a:lnTo>
                  <a:lnTo>
                    <a:pt x="65764" y="550504"/>
                  </a:lnTo>
                  <a:lnTo>
                    <a:pt x="89140" y="501417"/>
                  </a:lnTo>
                  <a:lnTo>
                    <a:pt x="113192" y="455832"/>
                  </a:lnTo>
                  <a:lnTo>
                    <a:pt x="137889" y="413628"/>
                  </a:lnTo>
                  <a:lnTo>
                    <a:pt x="163201" y="374680"/>
                  </a:lnTo>
                  <a:lnTo>
                    <a:pt x="189096" y="338866"/>
                  </a:lnTo>
                  <a:lnTo>
                    <a:pt x="215544" y="306063"/>
                  </a:lnTo>
                  <a:lnTo>
                    <a:pt x="242515" y="276148"/>
                  </a:lnTo>
                  <a:lnTo>
                    <a:pt x="269977" y="248998"/>
                  </a:lnTo>
                  <a:lnTo>
                    <a:pt x="326253" y="202502"/>
                  </a:lnTo>
                  <a:lnTo>
                    <a:pt x="384127" y="165592"/>
                  </a:lnTo>
                  <a:lnTo>
                    <a:pt x="443353" y="137285"/>
                  </a:lnTo>
                  <a:lnTo>
                    <a:pt x="503685" y="116598"/>
                  </a:lnTo>
                  <a:lnTo>
                    <a:pt x="564877" y="102546"/>
                  </a:lnTo>
                  <a:lnTo>
                    <a:pt x="626684" y="94148"/>
                  </a:lnTo>
                  <a:lnTo>
                    <a:pt x="688859" y="90421"/>
                  </a:lnTo>
                  <a:lnTo>
                    <a:pt x="720008" y="90001"/>
                  </a:lnTo>
                  <a:lnTo>
                    <a:pt x="751157" y="90380"/>
                  </a:lnTo>
                  <a:lnTo>
                    <a:pt x="813333" y="93042"/>
                  </a:lnTo>
                  <a:lnTo>
                    <a:pt x="875139" y="97426"/>
                  </a:lnTo>
                  <a:lnTo>
                    <a:pt x="936332" y="102546"/>
                  </a:lnTo>
                  <a:lnTo>
                    <a:pt x="966620" y="105076"/>
                  </a:lnTo>
                  <a:lnTo>
                    <a:pt x="1026430" y="109459"/>
                  </a:lnTo>
                  <a:lnTo>
                    <a:pt x="1085011" y="112122"/>
                  </a:lnTo>
                  <a:lnTo>
                    <a:pt x="1113763" y="112501"/>
                  </a:lnTo>
                  <a:lnTo>
                    <a:pt x="1142117" y="112081"/>
                  </a:lnTo>
                  <a:lnTo>
                    <a:pt x="1197502" y="108353"/>
                  </a:lnTo>
                  <a:lnTo>
                    <a:pt x="1250921" y="99955"/>
                  </a:lnTo>
                  <a:lnTo>
                    <a:pt x="1302128" y="85904"/>
                  </a:lnTo>
                  <a:lnTo>
                    <a:pt x="1350877" y="65217"/>
                  </a:lnTo>
                  <a:lnTo>
                    <a:pt x="1396922" y="36909"/>
                  </a:lnTo>
                  <a:lnTo>
                    <a:pt x="1418854" y="19591"/>
                  </a:lnTo>
                  <a:lnTo>
                    <a:pt x="1440017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65801" y="2038005"/>
            <a:ext cx="104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latin typeface="STIX Two Math"/>
                <a:cs typeface="STIX Two Math"/>
              </a:rPr>
              <a:t>x</a:t>
            </a:r>
            <a:endParaRPr sz="1100">
              <a:latin typeface="STIX Two Math"/>
              <a:cs typeface="STIX Two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8106" y="850009"/>
            <a:ext cx="916940" cy="484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STIX Two Math"/>
                <a:cs typeface="STIX Two Math"/>
              </a:rPr>
              <a:t>y</a:t>
            </a:r>
            <a:endParaRPr sz="1100">
              <a:latin typeface="STIX Two Math"/>
              <a:cs typeface="STIX Two Math"/>
            </a:endParaRPr>
          </a:p>
          <a:p>
            <a:pPr marR="5080" algn="r">
              <a:lnSpc>
                <a:spcPct val="100000"/>
              </a:lnSpc>
              <a:spcBef>
                <a:spcPts val="985"/>
              </a:spcBef>
            </a:pPr>
            <a:r>
              <a:rPr sz="1100" spc="105" dirty="0">
                <a:latin typeface="STIX Two Math"/>
                <a:cs typeface="STIX Two Math"/>
              </a:rPr>
              <a:t>f</a:t>
            </a:r>
            <a:r>
              <a:rPr sz="1100" spc="105" dirty="0">
                <a:latin typeface="Times New Roman"/>
                <a:cs typeface="Times New Roman"/>
              </a:rPr>
              <a:t>(</a:t>
            </a:r>
            <a:r>
              <a:rPr sz="1100" spc="105" dirty="0">
                <a:latin typeface="STIX Two Math"/>
                <a:cs typeface="STIX Two Math"/>
              </a:rPr>
              <a:t>x</a:t>
            </a:r>
            <a:r>
              <a:rPr sz="1100" spc="105" dirty="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4008" y="2370767"/>
            <a:ext cx="14605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0C2659"/>
                </a:solidFill>
                <a:latin typeface="Times New Roman"/>
                <a:cs typeface="Times New Roman"/>
              </a:rPr>
              <a:t>Figure:</a:t>
            </a:r>
            <a:r>
              <a:rPr sz="900" spc="160" dirty="0">
                <a:solidFill>
                  <a:srgbClr val="0C2659"/>
                </a:solidFill>
                <a:latin typeface="Times New Roman"/>
                <a:cs typeface="Times New Roman"/>
              </a:rPr>
              <a:t> </a:t>
            </a:r>
            <a:r>
              <a:rPr sz="850" dirty="0">
                <a:latin typeface="Arial" panose="020B0604020202020204" pitchFamily="34" charset="0"/>
                <a:cs typeface="Arial" panose="020B0604020202020204" pitchFamily="34" charset="0"/>
              </a:rPr>
              <a:t>Simple TikZ diagram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7" name="object 1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17568" y="3105948"/>
            <a:ext cx="31813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dirty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10" dirty="0"/>
              <a:t>11</a:t>
            </a:fld>
            <a:r>
              <a:rPr spc="-10" dirty="0"/>
              <a:t>/20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007" y="1488361"/>
            <a:ext cx="83929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latin typeface="Arial"/>
                <a:cs typeface="Arial"/>
              </a:rPr>
              <a:t>Results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0C2659"/>
                </a:solidFill>
                <a:latin typeface="Times New Roman"/>
                <a:cs typeface="Times New Roman"/>
              </a:rPr>
              <a:t>Overlays and Animations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844" y="767064"/>
            <a:ext cx="2487295" cy="44830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supports step-by-step revelations: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point appears on slide 1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7" name="object 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9252" y="3105948"/>
            <a:ext cx="71628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13/20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Overlays and Animations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144" y="767064"/>
            <a:ext cx="2512695" cy="10820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supports step-by-step revelations:</a:t>
            </a:r>
          </a:p>
          <a:p>
            <a:pPr marL="3257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point appears on slide 1</a:t>
            </a:r>
          </a:p>
          <a:p>
            <a:pPr marL="3257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point appears on slide 2</a:t>
            </a: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>
              <a:lnSpc>
                <a:spcPct val="100000"/>
              </a:lnSpc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text appears after a pause.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7" name="object 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9252" y="3105948"/>
            <a:ext cx="71628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13/20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Overlays and Animations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2844" y="767064"/>
            <a:ext cx="2487295" cy="849592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supports step-by-step revelations: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point appears on slide 1</a:t>
            </a:r>
          </a:p>
          <a:p>
            <a:pPr marL="3130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point appears on slide 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30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point appears on slide 3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7" name="object 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9252" y="3105948"/>
            <a:ext cx="71628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13/20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Overlays and Animations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2844" y="767064"/>
            <a:ext cx="2487295" cy="12647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supports step-by-step revelations: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point appears on slide 1</a:t>
            </a:r>
          </a:p>
          <a:p>
            <a:pPr marL="3130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point appears on slide 2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point appears on slide 3</a:t>
            </a:r>
          </a:p>
          <a:p>
            <a:pPr marL="38100" marR="344170">
              <a:lnSpc>
                <a:spcPct val="103400"/>
              </a:lnSpc>
              <a:spcBef>
                <a:spcPts val="3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text appears after a pause.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44170">
              <a:lnSpc>
                <a:spcPct val="103400"/>
              </a:lnSpc>
              <a:spcBef>
                <a:spcPts val="3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this content appears on slide 4.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7" name="object 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9252" y="3105948"/>
            <a:ext cx="71628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13/20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Overlays and Animations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0029" y="2102442"/>
            <a:ext cx="5280025" cy="640075"/>
            <a:chOff x="240143" y="2141778"/>
            <a:chExt cx="5280025" cy="443399"/>
          </a:xfrm>
        </p:grpSpPr>
        <p:sp>
          <p:nvSpPr>
            <p:cNvPr id="6" name="object 6"/>
            <p:cNvSpPr/>
            <p:nvPr/>
          </p:nvSpPr>
          <p:spPr>
            <a:xfrm>
              <a:off x="240143" y="2141778"/>
              <a:ext cx="5280025" cy="166446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2284330"/>
              <a:ext cx="5279781" cy="61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143" y="2339252"/>
              <a:ext cx="5280025" cy="245925"/>
            </a:xfrm>
            <a:custGeom>
              <a:avLst/>
              <a:gdLst/>
              <a:ahLst/>
              <a:cxnLst/>
              <a:rect l="l" t="t" r="r" b="b"/>
              <a:pathLst>
                <a:path w="5280025" h="193039">
                  <a:moveTo>
                    <a:pt x="5279782" y="0"/>
                  </a:moveTo>
                  <a:lnTo>
                    <a:pt x="0" y="0"/>
                  </a:lnTo>
                  <a:lnTo>
                    <a:pt x="0" y="142085"/>
                  </a:lnTo>
                  <a:lnTo>
                    <a:pt x="4008" y="161809"/>
                  </a:lnTo>
                  <a:lnTo>
                    <a:pt x="14922" y="177962"/>
                  </a:lnTo>
                  <a:lnTo>
                    <a:pt x="31075" y="188876"/>
                  </a:lnTo>
                  <a:lnTo>
                    <a:pt x="50800" y="192885"/>
                  </a:lnTo>
                  <a:lnTo>
                    <a:pt x="5228981" y="192885"/>
                  </a:lnTo>
                  <a:lnTo>
                    <a:pt x="5248706" y="188876"/>
                  </a:lnTo>
                  <a:lnTo>
                    <a:pt x="5264859" y="177962"/>
                  </a:lnTo>
                  <a:lnTo>
                    <a:pt x="5275773" y="161809"/>
                  </a:lnTo>
                  <a:lnTo>
                    <a:pt x="5279782" y="142085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2844" y="767064"/>
            <a:ext cx="2487295" cy="1757404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supports step-by-step revelations: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point appears on slide 1</a:t>
            </a:r>
          </a:p>
          <a:p>
            <a:pPr marL="3130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point appears on slide 2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point appears on slide 3</a:t>
            </a:r>
          </a:p>
          <a:p>
            <a:pPr marL="38100" marR="344170">
              <a:lnSpc>
                <a:spcPct val="103400"/>
              </a:lnSpc>
              <a:spcBef>
                <a:spcPts val="3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text appears after a pause.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44170">
              <a:lnSpc>
                <a:spcPct val="103400"/>
              </a:lnSpc>
              <a:spcBef>
                <a:spcPts val="3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this content appears on slide 4.</a:t>
            </a:r>
          </a:p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 Block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entire block appears only on slide 5.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1" name="object 11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9252" y="3105948"/>
            <a:ext cx="71628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13/20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Citations and 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0143" y="1215592"/>
            <a:ext cx="5280025" cy="435609"/>
            <a:chOff x="240143" y="1215592"/>
            <a:chExt cx="5280025" cy="435609"/>
          </a:xfrm>
        </p:grpSpPr>
        <p:sp>
          <p:nvSpPr>
            <p:cNvPr id="6" name="object 6"/>
            <p:cNvSpPr/>
            <p:nvPr/>
          </p:nvSpPr>
          <p:spPr>
            <a:xfrm>
              <a:off x="240143" y="1215592"/>
              <a:ext cx="5280025" cy="198120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1400454"/>
              <a:ext cx="5279781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143" y="1444731"/>
              <a:ext cx="5280025" cy="207010"/>
            </a:xfrm>
            <a:custGeom>
              <a:avLst/>
              <a:gdLst/>
              <a:ahLst/>
              <a:cxnLst/>
              <a:rect l="l" t="t" r="r" b="b"/>
              <a:pathLst>
                <a:path w="5280025" h="207010">
                  <a:moveTo>
                    <a:pt x="5279782" y="0"/>
                  </a:moveTo>
                  <a:lnTo>
                    <a:pt x="0" y="0"/>
                  </a:lnTo>
                  <a:lnTo>
                    <a:pt x="0" y="155608"/>
                  </a:lnTo>
                  <a:lnTo>
                    <a:pt x="4008" y="175332"/>
                  </a:lnTo>
                  <a:lnTo>
                    <a:pt x="14922" y="191485"/>
                  </a:lnTo>
                  <a:lnTo>
                    <a:pt x="31075" y="202400"/>
                  </a:lnTo>
                  <a:lnTo>
                    <a:pt x="50800" y="206408"/>
                  </a:lnTo>
                  <a:lnTo>
                    <a:pt x="5228981" y="206408"/>
                  </a:lnTo>
                  <a:lnTo>
                    <a:pt x="5248706" y="202400"/>
                  </a:lnTo>
                  <a:lnTo>
                    <a:pt x="5264859" y="191485"/>
                  </a:lnTo>
                  <a:lnTo>
                    <a:pt x="5275773" y="175332"/>
                  </a:lnTo>
                  <a:lnTo>
                    <a:pt x="5279782" y="155608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0143" y="1777669"/>
            <a:ext cx="5280025" cy="568960"/>
            <a:chOff x="240143" y="1777669"/>
            <a:chExt cx="5280025" cy="568960"/>
          </a:xfrm>
        </p:grpSpPr>
        <p:sp>
          <p:nvSpPr>
            <p:cNvPr id="10" name="object 10"/>
            <p:cNvSpPr/>
            <p:nvPr/>
          </p:nvSpPr>
          <p:spPr>
            <a:xfrm>
              <a:off x="240143" y="1777669"/>
              <a:ext cx="5280025" cy="198120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5EB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144" y="1962543"/>
              <a:ext cx="5279781" cy="506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0143" y="2006821"/>
              <a:ext cx="5280025" cy="339725"/>
            </a:xfrm>
            <a:custGeom>
              <a:avLst/>
              <a:gdLst/>
              <a:ahLst/>
              <a:cxnLst/>
              <a:rect l="l" t="t" r="r" b="b"/>
              <a:pathLst>
                <a:path w="5280025" h="339725">
                  <a:moveTo>
                    <a:pt x="5279782" y="0"/>
                  </a:moveTo>
                  <a:lnTo>
                    <a:pt x="0" y="0"/>
                  </a:lnTo>
                  <a:lnTo>
                    <a:pt x="0" y="288487"/>
                  </a:lnTo>
                  <a:lnTo>
                    <a:pt x="4008" y="308212"/>
                  </a:lnTo>
                  <a:lnTo>
                    <a:pt x="14922" y="324365"/>
                  </a:lnTo>
                  <a:lnTo>
                    <a:pt x="31075" y="335279"/>
                  </a:lnTo>
                  <a:lnTo>
                    <a:pt x="50800" y="339288"/>
                  </a:lnTo>
                  <a:lnTo>
                    <a:pt x="5228981" y="339288"/>
                  </a:lnTo>
                  <a:lnTo>
                    <a:pt x="5248706" y="335279"/>
                  </a:lnTo>
                  <a:lnTo>
                    <a:pt x="5264859" y="324365"/>
                  </a:lnTo>
                  <a:lnTo>
                    <a:pt x="5275773" y="308212"/>
                  </a:lnTo>
                  <a:lnTo>
                    <a:pt x="5279782" y="288487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F7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8244" y="852783"/>
            <a:ext cx="5071110" cy="149040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Westlake works well with bibliographies and citations:</a:t>
            </a: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citation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Einstein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[1],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and time are relative.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 management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3400"/>
              </a:lnSpc>
              <a:spcBef>
                <a:spcPts val="25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theme is compatible with BibTeX, BibLaTeX, and other bibliography management tools.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5" name="object 15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r>
              <a:rPr spc="-10" dirty="0"/>
              <a:t>14/20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8244" y="135328"/>
            <a:ext cx="2560320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0C2659"/>
                </a:solidFill>
                <a:latin typeface="Times New Roman"/>
                <a:cs typeface="Times New Roman"/>
              </a:rPr>
              <a:t>Custom TikZ </a:t>
            </a:r>
            <a:r>
              <a:rPr sz="1400" b="1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100" spc="-50" dirty="0">
                <a:latin typeface="STIX Two Math"/>
                <a:cs typeface="STIX Two Math"/>
              </a:rPr>
              <a:t>y</a:t>
            </a:r>
            <a:endParaRPr sz="1100" dirty="0">
              <a:latin typeface="STIX Two Math"/>
              <a:cs typeface="STIX Two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38222" y="886923"/>
            <a:ext cx="1506944" cy="1507471"/>
            <a:chOff x="2038222" y="886923"/>
            <a:chExt cx="1506944" cy="1507471"/>
          </a:xfrm>
        </p:grpSpPr>
        <p:sp>
          <p:nvSpPr>
            <p:cNvPr id="6" name="object 6"/>
            <p:cNvSpPr/>
            <p:nvPr/>
          </p:nvSpPr>
          <p:spPr>
            <a:xfrm>
              <a:off x="2038222" y="1637868"/>
              <a:ext cx="1502410" cy="0"/>
            </a:xfrm>
            <a:custGeom>
              <a:avLst/>
              <a:gdLst/>
              <a:ahLst/>
              <a:cxnLst/>
              <a:rect l="l" t="t" r="r" b="b"/>
              <a:pathLst>
                <a:path w="1502410">
                  <a:moveTo>
                    <a:pt x="0" y="0"/>
                  </a:moveTo>
                  <a:lnTo>
                    <a:pt x="15018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12782" y="1598359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4228" y="891984"/>
              <a:ext cx="0" cy="1502410"/>
            </a:xfrm>
            <a:custGeom>
              <a:avLst/>
              <a:gdLst/>
              <a:ahLst/>
              <a:cxnLst/>
              <a:rect l="l" t="t" r="r" b="b"/>
              <a:pathLst>
                <a:path h="1502410">
                  <a:moveTo>
                    <a:pt x="0" y="150188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4719" y="88692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0224" y="1133864"/>
              <a:ext cx="1008380" cy="1008380"/>
            </a:xfrm>
            <a:custGeom>
              <a:avLst/>
              <a:gdLst/>
              <a:ahLst/>
              <a:cxnLst/>
              <a:rect l="l" t="t" r="r" b="b"/>
              <a:pathLst>
                <a:path w="1008379" h="1008380">
                  <a:moveTo>
                    <a:pt x="1008007" y="504003"/>
                  </a:moveTo>
                  <a:lnTo>
                    <a:pt x="1005700" y="455464"/>
                  </a:lnTo>
                  <a:lnTo>
                    <a:pt x="998920" y="408230"/>
                  </a:lnTo>
                  <a:lnTo>
                    <a:pt x="987877" y="362513"/>
                  </a:lnTo>
                  <a:lnTo>
                    <a:pt x="972783" y="318523"/>
                  </a:lnTo>
                  <a:lnTo>
                    <a:pt x="953849" y="276473"/>
                  </a:lnTo>
                  <a:lnTo>
                    <a:pt x="931286" y="236573"/>
                  </a:lnTo>
                  <a:lnTo>
                    <a:pt x="905306" y="199035"/>
                  </a:lnTo>
                  <a:lnTo>
                    <a:pt x="876119" y="164069"/>
                  </a:lnTo>
                  <a:lnTo>
                    <a:pt x="843937" y="131888"/>
                  </a:lnTo>
                  <a:lnTo>
                    <a:pt x="808972" y="102701"/>
                  </a:lnTo>
                  <a:lnTo>
                    <a:pt x="771433" y="76721"/>
                  </a:lnTo>
                  <a:lnTo>
                    <a:pt x="731534" y="54158"/>
                  </a:lnTo>
                  <a:lnTo>
                    <a:pt x="689483" y="35224"/>
                  </a:lnTo>
                  <a:lnTo>
                    <a:pt x="645494" y="20130"/>
                  </a:lnTo>
                  <a:lnTo>
                    <a:pt x="599777" y="9087"/>
                  </a:lnTo>
                  <a:lnTo>
                    <a:pt x="552543" y="2307"/>
                  </a:lnTo>
                  <a:lnTo>
                    <a:pt x="504003" y="0"/>
                  </a:lnTo>
                  <a:lnTo>
                    <a:pt x="455464" y="2307"/>
                  </a:lnTo>
                  <a:lnTo>
                    <a:pt x="408230" y="9087"/>
                  </a:lnTo>
                  <a:lnTo>
                    <a:pt x="362513" y="20130"/>
                  </a:lnTo>
                  <a:lnTo>
                    <a:pt x="318523" y="35224"/>
                  </a:lnTo>
                  <a:lnTo>
                    <a:pt x="276473" y="54158"/>
                  </a:lnTo>
                  <a:lnTo>
                    <a:pt x="236573" y="76721"/>
                  </a:lnTo>
                  <a:lnTo>
                    <a:pt x="199035" y="102701"/>
                  </a:lnTo>
                  <a:lnTo>
                    <a:pt x="164069" y="131888"/>
                  </a:lnTo>
                  <a:lnTo>
                    <a:pt x="131888" y="164069"/>
                  </a:lnTo>
                  <a:lnTo>
                    <a:pt x="102701" y="199035"/>
                  </a:lnTo>
                  <a:lnTo>
                    <a:pt x="76721" y="236573"/>
                  </a:lnTo>
                  <a:lnTo>
                    <a:pt x="54158" y="276473"/>
                  </a:lnTo>
                  <a:lnTo>
                    <a:pt x="35224" y="318523"/>
                  </a:lnTo>
                  <a:lnTo>
                    <a:pt x="20130" y="362513"/>
                  </a:lnTo>
                  <a:lnTo>
                    <a:pt x="9087" y="408230"/>
                  </a:lnTo>
                  <a:lnTo>
                    <a:pt x="2307" y="455464"/>
                  </a:lnTo>
                  <a:lnTo>
                    <a:pt x="0" y="504003"/>
                  </a:lnTo>
                  <a:lnTo>
                    <a:pt x="2307" y="552543"/>
                  </a:lnTo>
                  <a:lnTo>
                    <a:pt x="9087" y="599777"/>
                  </a:lnTo>
                  <a:lnTo>
                    <a:pt x="20130" y="645494"/>
                  </a:lnTo>
                  <a:lnTo>
                    <a:pt x="35224" y="689483"/>
                  </a:lnTo>
                  <a:lnTo>
                    <a:pt x="54158" y="731534"/>
                  </a:lnTo>
                  <a:lnTo>
                    <a:pt x="76721" y="771433"/>
                  </a:lnTo>
                  <a:lnTo>
                    <a:pt x="102701" y="808972"/>
                  </a:lnTo>
                  <a:lnTo>
                    <a:pt x="131888" y="843937"/>
                  </a:lnTo>
                  <a:lnTo>
                    <a:pt x="164069" y="876119"/>
                  </a:lnTo>
                  <a:lnTo>
                    <a:pt x="199035" y="905306"/>
                  </a:lnTo>
                  <a:lnTo>
                    <a:pt x="236573" y="931286"/>
                  </a:lnTo>
                  <a:lnTo>
                    <a:pt x="276473" y="953849"/>
                  </a:lnTo>
                  <a:lnTo>
                    <a:pt x="318523" y="972783"/>
                  </a:lnTo>
                  <a:lnTo>
                    <a:pt x="362513" y="987877"/>
                  </a:lnTo>
                  <a:lnTo>
                    <a:pt x="408230" y="998920"/>
                  </a:lnTo>
                  <a:lnTo>
                    <a:pt x="455464" y="1005700"/>
                  </a:lnTo>
                  <a:lnTo>
                    <a:pt x="504003" y="1008007"/>
                  </a:lnTo>
                  <a:lnTo>
                    <a:pt x="552543" y="1005700"/>
                  </a:lnTo>
                  <a:lnTo>
                    <a:pt x="599777" y="998920"/>
                  </a:lnTo>
                  <a:lnTo>
                    <a:pt x="645494" y="987877"/>
                  </a:lnTo>
                  <a:lnTo>
                    <a:pt x="689483" y="972783"/>
                  </a:lnTo>
                  <a:lnTo>
                    <a:pt x="731534" y="953849"/>
                  </a:lnTo>
                  <a:lnTo>
                    <a:pt x="771433" y="931286"/>
                  </a:lnTo>
                  <a:lnTo>
                    <a:pt x="808972" y="905306"/>
                  </a:lnTo>
                  <a:lnTo>
                    <a:pt x="843937" y="876119"/>
                  </a:lnTo>
                  <a:lnTo>
                    <a:pt x="876119" y="843937"/>
                  </a:lnTo>
                  <a:lnTo>
                    <a:pt x="905306" y="808972"/>
                  </a:lnTo>
                  <a:lnTo>
                    <a:pt x="931286" y="771433"/>
                  </a:lnTo>
                  <a:lnTo>
                    <a:pt x="953849" y="731534"/>
                  </a:lnTo>
                  <a:lnTo>
                    <a:pt x="972783" y="689483"/>
                  </a:lnTo>
                  <a:lnTo>
                    <a:pt x="987877" y="645494"/>
                  </a:lnTo>
                  <a:lnTo>
                    <a:pt x="998920" y="599777"/>
                  </a:lnTo>
                  <a:lnTo>
                    <a:pt x="1005700" y="552543"/>
                  </a:lnTo>
                  <a:lnTo>
                    <a:pt x="1008007" y="504003"/>
                  </a:lnTo>
                  <a:close/>
                </a:path>
              </a:pathLst>
            </a:custGeom>
            <a:ln w="10122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8516" y="118367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59">
                  <a:moveTo>
                    <a:pt x="27496" y="0"/>
                  </a:moveTo>
                  <a:lnTo>
                    <a:pt x="7930" y="0"/>
                  </a:lnTo>
                  <a:lnTo>
                    <a:pt x="0" y="7930"/>
                  </a:lnTo>
                  <a:lnTo>
                    <a:pt x="0" y="27496"/>
                  </a:lnTo>
                  <a:lnTo>
                    <a:pt x="7930" y="35427"/>
                  </a:lnTo>
                  <a:lnTo>
                    <a:pt x="27496" y="35427"/>
                  </a:lnTo>
                  <a:lnTo>
                    <a:pt x="35427" y="27496"/>
                  </a:lnTo>
                  <a:lnTo>
                    <a:pt x="35427" y="7930"/>
                  </a:lnTo>
                  <a:lnTo>
                    <a:pt x="274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8516" y="118367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59">
                  <a:moveTo>
                    <a:pt x="35427" y="17713"/>
                  </a:moveTo>
                  <a:lnTo>
                    <a:pt x="35427" y="7930"/>
                  </a:lnTo>
                  <a:lnTo>
                    <a:pt x="27496" y="0"/>
                  </a:lnTo>
                  <a:lnTo>
                    <a:pt x="17713" y="0"/>
                  </a:lnTo>
                  <a:lnTo>
                    <a:pt x="7930" y="0"/>
                  </a:lnTo>
                  <a:lnTo>
                    <a:pt x="0" y="7930"/>
                  </a:lnTo>
                  <a:lnTo>
                    <a:pt x="0" y="17713"/>
                  </a:lnTo>
                  <a:lnTo>
                    <a:pt x="0" y="27496"/>
                  </a:lnTo>
                  <a:lnTo>
                    <a:pt x="7930" y="35427"/>
                  </a:lnTo>
                  <a:lnTo>
                    <a:pt x="17713" y="35427"/>
                  </a:lnTo>
                  <a:lnTo>
                    <a:pt x="27496" y="35427"/>
                  </a:lnTo>
                  <a:lnTo>
                    <a:pt x="35427" y="27496"/>
                  </a:lnTo>
                  <a:lnTo>
                    <a:pt x="35427" y="17713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4228" y="1201386"/>
              <a:ext cx="252095" cy="436880"/>
            </a:xfrm>
            <a:custGeom>
              <a:avLst/>
              <a:gdLst/>
              <a:ahLst/>
              <a:cxnLst/>
              <a:rect l="l" t="t" r="r" b="b"/>
              <a:pathLst>
                <a:path w="252094" h="436880">
                  <a:moveTo>
                    <a:pt x="0" y="436481"/>
                  </a:moveTo>
                  <a:lnTo>
                    <a:pt x="252001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6230" y="1201386"/>
              <a:ext cx="0" cy="436880"/>
            </a:xfrm>
            <a:custGeom>
              <a:avLst/>
              <a:gdLst/>
              <a:ahLst/>
              <a:cxnLst/>
              <a:rect l="l" t="t" r="r" b="b"/>
              <a:pathLst>
                <a:path h="436880">
                  <a:moveTo>
                    <a:pt x="0" y="0"/>
                  </a:moveTo>
                  <a:lnTo>
                    <a:pt x="0" y="436481"/>
                  </a:lnTo>
                </a:path>
                <a:path h="436880">
                  <a:moveTo>
                    <a:pt x="0" y="0"/>
                  </a:moveTo>
                  <a:lnTo>
                    <a:pt x="0" y="436481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88765" y="1516442"/>
            <a:ext cx="104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latin typeface="STIX Two Math"/>
                <a:cs typeface="STIX Two Math"/>
              </a:rPr>
              <a:t>x</a:t>
            </a:r>
            <a:endParaRPr sz="1100">
              <a:latin typeface="STIX Two Math"/>
              <a:cs typeface="STIX Two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7825" y="2534254"/>
            <a:ext cx="256413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0C2659"/>
                </a:solidFill>
                <a:latin typeface="Times New Roman"/>
                <a:cs typeface="Times New Roman"/>
              </a:rPr>
              <a:t>Figure:</a:t>
            </a:r>
            <a:r>
              <a:rPr sz="900" spc="95" dirty="0">
                <a:solidFill>
                  <a:srgbClr val="0C2659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latin typeface="Arial"/>
                <a:cs typeface="Arial"/>
              </a:rPr>
              <a:t>The unit circle with trigonometric functions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21" name="object 21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643683" y="3105948"/>
            <a:ext cx="26606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r>
              <a:rPr spc="-10" dirty="0"/>
              <a:t>15/20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244" y="135328"/>
            <a:ext cx="82676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0C2659"/>
                </a:solidFill>
                <a:latin typeface="Times New Roman"/>
                <a:cs typeface="Times New Roman"/>
              </a:rPr>
              <a:t>Contents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8244" y="910104"/>
            <a:ext cx="3290456" cy="1835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  <a:tabLst>
                <a:tab pos="220345" algn="l"/>
              </a:tabLst>
            </a:pPr>
            <a:r>
              <a:rPr lang="e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Introduction</a:t>
            </a:r>
            <a:endParaRPr lang="en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indent="-228600">
              <a:lnSpc>
                <a:spcPct val="100000"/>
              </a:lnSpc>
              <a:spcBef>
                <a:spcPts val="900"/>
              </a:spcBef>
              <a:buClr>
                <a:srgbClr val="0C2659"/>
              </a:buClr>
              <a:buFont typeface="+mj-lt"/>
              <a:buAutoNum type="arabicPeriod"/>
            </a:pPr>
            <a:endParaRPr lang="en-US"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+mj-lt"/>
              <a:buAutoNum type="arabicPeriod"/>
              <a:tabLst>
                <a:tab pos="220345" algn="l"/>
              </a:tabLst>
            </a:pPr>
            <a:r>
              <a:rPr lang="en-US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Methods</a:t>
            </a:r>
            <a:endParaRPr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indent="-228600">
              <a:lnSpc>
                <a:spcPct val="100000"/>
              </a:lnSpc>
              <a:spcBef>
                <a:spcPts val="900"/>
              </a:spcBef>
              <a:buClr>
                <a:srgbClr val="0C2659"/>
              </a:buClr>
              <a:buFont typeface="+mj-lt"/>
              <a:buAutoNum type="arabicPeriod"/>
            </a:pP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+mj-lt"/>
              <a:buAutoNum type="arabicPeriod"/>
              <a:tabLst>
                <a:tab pos="220345" algn="l"/>
              </a:tabLst>
            </a:pPr>
            <a:r>
              <a:rPr lang="en-US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Results</a:t>
            </a:r>
            <a:endParaRPr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indent="-228600">
              <a:lnSpc>
                <a:spcPct val="100000"/>
              </a:lnSpc>
              <a:spcBef>
                <a:spcPts val="900"/>
              </a:spcBef>
              <a:buClr>
                <a:srgbClr val="0C2659"/>
              </a:buClr>
              <a:buFont typeface="+mj-lt"/>
              <a:buAutoNum type="arabicPeriod"/>
            </a:pP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+mj-lt"/>
              <a:buAutoNum type="arabicPeriod"/>
              <a:tabLst>
                <a:tab pos="220345" algn="l"/>
              </a:tabLst>
            </a:pPr>
            <a:r>
              <a:rPr lang="en-US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Conclusions</a:t>
            </a:r>
          </a:p>
          <a:p>
            <a:pPr marL="12700">
              <a:lnSpc>
                <a:spcPct val="100000"/>
              </a:lnSpc>
              <a:tabLst>
                <a:tab pos="220345" algn="l"/>
              </a:tabLst>
            </a:pPr>
            <a:endParaRPr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007" y="1488361"/>
            <a:ext cx="9963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dirty="0">
                <a:latin typeface="Arial"/>
                <a:cs typeface="Arial"/>
              </a:rPr>
              <a:t>Conclusions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Theme Customization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844" y="1039124"/>
            <a:ext cx="4611256" cy="1057341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latin typeface="Arial"/>
                <a:cs typeface="Arial"/>
              </a:rPr>
              <a:t>The Westlake theme can be easily customized: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Arial"/>
                <a:cs typeface="Arial"/>
              </a:rPr>
              <a:t>Edit </a:t>
            </a:r>
            <a:r>
              <a:rPr sz="1100" dirty="0">
                <a:latin typeface="Courier New"/>
                <a:cs typeface="Courier New"/>
              </a:rPr>
              <a:t>beamercolorthemeCleanEasy.sty </a:t>
            </a:r>
            <a:r>
              <a:rPr sz="1100" dirty="0">
                <a:latin typeface="Arial"/>
                <a:cs typeface="Arial"/>
              </a:rPr>
              <a:t>to change colors</a:t>
            </a:r>
          </a:p>
          <a:p>
            <a:pPr marL="3130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Arial"/>
                <a:cs typeface="Arial"/>
              </a:rPr>
              <a:t>Modify </a:t>
            </a:r>
            <a:r>
              <a:rPr sz="1100" dirty="0">
                <a:latin typeface="Courier New"/>
                <a:cs typeface="Courier New"/>
              </a:rPr>
              <a:t>beamerfontthemeCleanEasy.sty </a:t>
            </a:r>
            <a:r>
              <a:rPr sz="1100" dirty="0">
                <a:latin typeface="Arial"/>
                <a:cs typeface="Arial"/>
              </a:rPr>
              <a:t>for different fonts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Arial"/>
                <a:cs typeface="Arial"/>
              </a:rPr>
              <a:t>Adjust </a:t>
            </a:r>
            <a:r>
              <a:rPr sz="1100" dirty="0">
                <a:latin typeface="Courier New"/>
                <a:cs typeface="Courier New"/>
              </a:rPr>
              <a:t>beamerinnerthemeCleanEasy.sty </a:t>
            </a:r>
            <a:r>
              <a:rPr sz="1100" dirty="0">
                <a:latin typeface="Arial"/>
                <a:cs typeface="Arial"/>
              </a:rPr>
              <a:t>for layout changes</a:t>
            </a:r>
          </a:p>
          <a:p>
            <a:pPr marL="3130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Arial"/>
                <a:cs typeface="Arial"/>
              </a:rPr>
              <a:t>Update </a:t>
            </a:r>
            <a:r>
              <a:rPr sz="1100" dirty="0">
                <a:latin typeface="Courier New"/>
                <a:cs typeface="Courier New"/>
              </a:rPr>
              <a:t>configs.tex </a:t>
            </a:r>
            <a:r>
              <a:rPr sz="1100" dirty="0">
                <a:latin typeface="Arial"/>
                <a:cs typeface="Arial"/>
              </a:rPr>
              <a:t>for footer and section page customization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7" name="object 7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67009" y="3105948"/>
            <a:ext cx="41910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600" spc="-20" dirty="0">
                <a:solidFill>
                  <a:srgbClr val="FFFFFF"/>
                </a:solidFill>
                <a:latin typeface="Arial"/>
                <a:cs typeface="Arial"/>
              </a:rPr>
              <a:t>Conclusions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r>
              <a:rPr spc="-10" dirty="0"/>
              <a:t>17/20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Final Thoughts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0143" y="878649"/>
            <a:ext cx="5280025" cy="1045844"/>
            <a:chOff x="240143" y="878649"/>
            <a:chExt cx="5280025" cy="1045844"/>
          </a:xfrm>
        </p:grpSpPr>
        <p:sp>
          <p:nvSpPr>
            <p:cNvPr id="6" name="object 6"/>
            <p:cNvSpPr/>
            <p:nvPr/>
          </p:nvSpPr>
          <p:spPr>
            <a:xfrm>
              <a:off x="240143" y="878649"/>
              <a:ext cx="5280025" cy="187325"/>
            </a:xfrm>
            <a:custGeom>
              <a:avLst/>
              <a:gdLst/>
              <a:ahLst/>
              <a:cxnLst/>
              <a:rect l="l" t="t" r="r" b="b"/>
              <a:pathLst>
                <a:path w="5280025" h="187325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978"/>
                  </a:lnTo>
                  <a:lnTo>
                    <a:pt x="5279782" y="186978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1052969"/>
              <a:ext cx="5279781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143" y="1097251"/>
              <a:ext cx="5280025" cy="827405"/>
            </a:xfrm>
            <a:custGeom>
              <a:avLst/>
              <a:gdLst/>
              <a:ahLst/>
              <a:cxnLst/>
              <a:rect l="l" t="t" r="r" b="b"/>
              <a:pathLst>
                <a:path w="5280025" h="827405">
                  <a:moveTo>
                    <a:pt x="5279782" y="0"/>
                  </a:moveTo>
                  <a:lnTo>
                    <a:pt x="0" y="0"/>
                  </a:lnTo>
                  <a:lnTo>
                    <a:pt x="0" y="775986"/>
                  </a:lnTo>
                  <a:lnTo>
                    <a:pt x="4008" y="795710"/>
                  </a:lnTo>
                  <a:lnTo>
                    <a:pt x="14922" y="811863"/>
                  </a:lnTo>
                  <a:lnTo>
                    <a:pt x="31075" y="822777"/>
                  </a:lnTo>
                  <a:lnTo>
                    <a:pt x="50800" y="826786"/>
                  </a:lnTo>
                  <a:lnTo>
                    <a:pt x="5228981" y="826786"/>
                  </a:lnTo>
                  <a:lnTo>
                    <a:pt x="5248706" y="822777"/>
                  </a:lnTo>
                  <a:lnTo>
                    <a:pt x="5264859" y="811863"/>
                  </a:lnTo>
                  <a:lnTo>
                    <a:pt x="5275773" y="795710"/>
                  </a:lnTo>
                  <a:lnTo>
                    <a:pt x="5279782" y="775986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7444" y="825557"/>
            <a:ext cx="5136515" cy="16466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Benefits of Westlake</a:t>
            </a:r>
            <a:endParaRPr sz="1200" dirty="0">
              <a:latin typeface="Times New Roman"/>
              <a:cs typeface="Times New Roman"/>
            </a:endParaRPr>
          </a:p>
          <a:p>
            <a:pPr marL="338455" indent="-136525">
              <a:lnSpc>
                <a:spcPct val="100000"/>
              </a:lnSpc>
              <a:spcBef>
                <a:spcPts val="215"/>
              </a:spcBef>
              <a:buClr>
                <a:srgbClr val="0C2659"/>
              </a:buClr>
              <a:buFont typeface="Helvetica Neue"/>
              <a:buChar char="•"/>
              <a:tabLst>
                <a:tab pos="338455" algn="l"/>
              </a:tabLst>
            </a:pPr>
            <a:r>
              <a:rPr sz="1100" dirty="0">
                <a:latin typeface="Arial"/>
                <a:cs typeface="Arial"/>
              </a:rPr>
              <a:t>Professional appearance suitable for academic and business contexts</a:t>
            </a:r>
          </a:p>
          <a:p>
            <a:pPr marL="3384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38455" algn="l"/>
              </a:tabLst>
            </a:pPr>
            <a:r>
              <a:rPr sz="1100" dirty="0">
                <a:latin typeface="Arial"/>
                <a:cs typeface="Arial"/>
              </a:rPr>
              <a:t>Careful attention to typography and spacing</a:t>
            </a:r>
          </a:p>
          <a:p>
            <a:pPr marL="3384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38455" algn="l"/>
              </a:tabLst>
            </a:pPr>
            <a:r>
              <a:rPr sz="1100" dirty="0">
                <a:latin typeface="Arial"/>
                <a:cs typeface="Arial"/>
              </a:rPr>
              <a:t>High readability with suitable contrast ratios</a:t>
            </a:r>
          </a:p>
          <a:p>
            <a:pPr marL="3384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38455" algn="l"/>
              </a:tabLst>
            </a:pPr>
            <a:r>
              <a:rPr sz="1100" dirty="0">
                <a:latin typeface="Arial"/>
                <a:cs typeface="Arial"/>
              </a:rPr>
              <a:t>Flexible design that works with different content types</a:t>
            </a: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100" dirty="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CleanEasy theme is designed to let your content shine without distractions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1" name="object 11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67009" y="3105948"/>
            <a:ext cx="41910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spc="-20" dirty="0">
                <a:solidFill>
                  <a:srgbClr val="FFFFFF"/>
                </a:solidFill>
                <a:latin typeface="Arial"/>
                <a:cs typeface="Arial"/>
              </a:rPr>
              <a:t>Conclusions</a:t>
            </a:r>
            <a:endParaRPr lang="en-US" altLang="zh-CN"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r>
              <a:rPr spc="-10" dirty="0"/>
              <a:t>18/20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" y="73"/>
            <a:ext cx="5759355" cy="32447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355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spc="-114" dirty="0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190" y="1901442"/>
            <a:ext cx="240411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765">
              <a:spcBef>
                <a:spcPts val="90"/>
              </a:spcBef>
            </a:pPr>
            <a:r>
              <a:rPr lang="en" altLang="zh-CN" sz="1100" spc="-80" dirty="0">
                <a:solidFill>
                  <a:srgbClr val="FFFFFF"/>
                </a:solidFill>
                <a:latin typeface="Courier New"/>
                <a:cs typeface="Courier New"/>
              </a:rPr>
              <a:t>https://</a:t>
            </a:r>
            <a:r>
              <a:rPr lang="en" altLang="zh-CN" sz="1100" spc="-80" dirty="0" err="1">
                <a:solidFill>
                  <a:srgbClr val="FFFFFF"/>
                </a:solidFill>
                <a:latin typeface="Courier New"/>
                <a:cs typeface="Courier New"/>
              </a:rPr>
              <a:t>github.com</a:t>
            </a:r>
            <a:r>
              <a:rPr lang="en" altLang="zh-CN" sz="1100" spc="-80" dirty="0">
                <a:solidFill>
                  <a:srgbClr val="FFFFFF"/>
                </a:solidFill>
                <a:latin typeface="Courier New"/>
                <a:cs typeface="Courier New"/>
              </a:rPr>
              <a:t>/52liyitong/Westlake-beamer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6351" y="1331269"/>
            <a:ext cx="106680" cy="144780"/>
            <a:chOff x="326351" y="1331269"/>
            <a:chExt cx="106680" cy="1447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891" y="1333809"/>
              <a:ext cx="101219" cy="1391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8891" y="1333809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544" y="1352788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4196" y="1371766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544" y="1403397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27" y="1400233"/>
              <a:ext cx="31635" cy="442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5827" y="145400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806" y="133380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4649" y="1302764"/>
            <a:ext cx="4668520" cy="57502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45"/>
              </a:spcBef>
            </a:pPr>
            <a:r>
              <a:rPr sz="1100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Einstein. </a:t>
            </a:r>
            <a:r>
              <a:rPr sz="1100" i="1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Electrodynamics of Moving Bodies</a:t>
            </a:r>
            <a:r>
              <a:rPr sz="1100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Annalen der Physik, 1905.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100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Till Tantau. </a:t>
            </a:r>
            <a:r>
              <a:rPr sz="1100" i="1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Beamer Class</a:t>
            </a:r>
            <a:r>
              <a:rPr sz="1100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1100" dirty="0">
                <a:solidFill>
                  <a:srgbClr val="0C265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https://ctan.org/pkg/beamer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351" y="1725084"/>
            <a:ext cx="106680" cy="144780"/>
            <a:chOff x="326351" y="1725084"/>
            <a:chExt cx="106680" cy="14478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891" y="1727624"/>
              <a:ext cx="101219" cy="1391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8891" y="1727624"/>
              <a:ext cx="101600" cy="139700"/>
            </a:xfrm>
            <a:custGeom>
              <a:avLst/>
              <a:gdLst/>
              <a:ahLst/>
              <a:cxnLst/>
              <a:rect l="l" t="t" r="r" b="b"/>
              <a:pathLst>
                <a:path w="101600" h="139700">
                  <a:moveTo>
                    <a:pt x="0" y="139174"/>
                  </a:moveTo>
                  <a:lnTo>
                    <a:pt x="101219" y="139174"/>
                  </a:lnTo>
                  <a:lnTo>
                    <a:pt x="101219" y="25304"/>
                  </a:lnTo>
                  <a:lnTo>
                    <a:pt x="75914" y="0"/>
                  </a:lnTo>
                  <a:lnTo>
                    <a:pt x="0" y="0"/>
                  </a:lnTo>
                  <a:lnTo>
                    <a:pt x="0" y="139174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1544" y="1746602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62" y="0"/>
                  </a:lnTo>
                </a:path>
              </a:pathLst>
            </a:custGeom>
            <a:ln w="507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196" y="1765580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609" y="0"/>
                  </a:lnTo>
                </a:path>
                <a:path w="50800" h="12700">
                  <a:moveTo>
                    <a:pt x="0" y="12652"/>
                  </a:moveTo>
                  <a:lnTo>
                    <a:pt x="50609" y="12652"/>
                  </a:lnTo>
                </a:path>
              </a:pathLst>
            </a:custGeom>
            <a:ln w="507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1544" y="1797211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0" y="0"/>
                  </a:moveTo>
                  <a:lnTo>
                    <a:pt x="31631" y="0"/>
                  </a:lnTo>
                </a:path>
                <a:path w="31750" h="50800">
                  <a:moveTo>
                    <a:pt x="0" y="12652"/>
                  </a:moveTo>
                  <a:lnTo>
                    <a:pt x="31631" y="12652"/>
                  </a:lnTo>
                </a:path>
                <a:path w="31750" h="50800">
                  <a:moveTo>
                    <a:pt x="0" y="25304"/>
                  </a:moveTo>
                  <a:lnTo>
                    <a:pt x="31631" y="25304"/>
                  </a:lnTo>
                </a:path>
                <a:path w="31750" h="50800">
                  <a:moveTo>
                    <a:pt x="0" y="37956"/>
                  </a:moveTo>
                  <a:lnTo>
                    <a:pt x="31631" y="37956"/>
                  </a:lnTo>
                </a:path>
                <a:path w="31750" h="50800">
                  <a:moveTo>
                    <a:pt x="0" y="50609"/>
                  </a:moveTo>
                  <a:lnTo>
                    <a:pt x="31631" y="50609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27" y="1794047"/>
              <a:ext cx="31635" cy="442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5827" y="184782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631" y="0"/>
                  </a:lnTo>
                </a:path>
              </a:pathLst>
            </a:custGeom>
            <a:ln w="5079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4806" y="172762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04" y="25304"/>
                  </a:moveTo>
                  <a:lnTo>
                    <a:pt x="0" y="25304"/>
                  </a:lnTo>
                  <a:lnTo>
                    <a:pt x="0" y="0"/>
                  </a:lnTo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0" y="3138775"/>
            <a:ext cx="1728470" cy="101600"/>
          </a:xfrm>
          <a:custGeom>
            <a:avLst/>
            <a:gdLst/>
            <a:ahLst/>
            <a:cxnLst/>
            <a:rect l="l" t="t" r="r" b="b"/>
            <a:pathLst>
              <a:path w="1728470" h="101600">
                <a:moveTo>
                  <a:pt x="0" y="101219"/>
                </a:moveTo>
                <a:lnTo>
                  <a:pt x="1728039" y="101219"/>
                </a:lnTo>
                <a:lnTo>
                  <a:pt x="1728039" y="0"/>
                </a:lnTo>
                <a:lnTo>
                  <a:pt x="0" y="0"/>
                </a:lnTo>
                <a:lnTo>
                  <a:pt x="0" y="101219"/>
                </a:lnTo>
                <a:close/>
              </a:path>
            </a:pathLst>
          </a:custGeom>
          <a:solidFill>
            <a:srgbClr val="262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59238" y="3138775"/>
            <a:ext cx="1901189" cy="101600"/>
          </a:xfrm>
          <a:custGeom>
            <a:avLst/>
            <a:gdLst/>
            <a:ahLst/>
            <a:cxnLst/>
            <a:rect l="l" t="t" r="r" b="b"/>
            <a:pathLst>
              <a:path w="1901189" h="101600">
                <a:moveTo>
                  <a:pt x="0" y="101219"/>
                </a:moveTo>
                <a:lnTo>
                  <a:pt x="1900757" y="101219"/>
                </a:lnTo>
                <a:lnTo>
                  <a:pt x="1900757" y="0"/>
                </a:lnTo>
                <a:lnTo>
                  <a:pt x="0" y="0"/>
                </a:lnTo>
                <a:lnTo>
                  <a:pt x="0" y="101219"/>
                </a:lnTo>
                <a:close/>
              </a:path>
            </a:pathLst>
          </a:custGeom>
          <a:solidFill>
            <a:srgbClr val="262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518" y="3117639"/>
            <a:ext cx="324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A.</a:t>
            </a:r>
            <a:r>
              <a:rPr sz="6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28039" y="3138775"/>
            <a:ext cx="2131695" cy="100800"/>
          </a:xfrm>
          <a:prstGeom prst="rect">
            <a:avLst/>
          </a:prstGeom>
          <a:solidFill>
            <a:srgbClr val="FFA500"/>
          </a:solidFill>
        </p:spPr>
        <p:txBody>
          <a:bodyPr vert="horz" wrap="square" lIns="0" tIns="0" rIns="0" bIns="0" rtlCol="0">
            <a:spAutoFit/>
          </a:bodyPr>
          <a:lstStyle/>
          <a:p>
            <a:pPr marR="26670" algn="ctr">
              <a:lnSpc>
                <a:spcPts val="650"/>
              </a:lnSpc>
            </a:pPr>
            <a:r>
              <a:rPr lang="en" sz="600" dirty="0">
                <a:solidFill>
                  <a:schemeClr val="bg1"/>
                </a:solidFill>
                <a:latin typeface="Arial"/>
                <a:cs typeface="Arial"/>
              </a:rPr>
              <a:t>Conclusions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89268" y="3117639"/>
            <a:ext cx="4203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78521" y="3117639"/>
            <a:ext cx="2273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20/20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007" y="1488361"/>
            <a:ext cx="1051560" cy="232756"/>
          </a:xfrm>
          <a:prstGeom prst="rect">
            <a:avLst/>
          </a:prstGeom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  <a:endParaRPr sz="14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0143" y="2308232"/>
            <a:ext cx="5280025" cy="630623"/>
            <a:chOff x="240143" y="2369895"/>
            <a:chExt cx="5280025" cy="568960"/>
          </a:xfrm>
        </p:grpSpPr>
        <p:sp>
          <p:nvSpPr>
            <p:cNvPr id="6" name="object 6"/>
            <p:cNvSpPr/>
            <p:nvPr/>
          </p:nvSpPr>
          <p:spPr>
            <a:xfrm>
              <a:off x="240143" y="2369895"/>
              <a:ext cx="5280025" cy="198120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2554770"/>
              <a:ext cx="5279781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143" y="2599047"/>
              <a:ext cx="5280025" cy="339725"/>
            </a:xfrm>
            <a:custGeom>
              <a:avLst/>
              <a:gdLst/>
              <a:ahLst/>
              <a:cxnLst/>
              <a:rect l="l" t="t" r="r" b="b"/>
              <a:pathLst>
                <a:path w="5280025" h="339725">
                  <a:moveTo>
                    <a:pt x="5279782" y="0"/>
                  </a:moveTo>
                  <a:lnTo>
                    <a:pt x="0" y="0"/>
                  </a:lnTo>
                  <a:lnTo>
                    <a:pt x="0" y="288487"/>
                  </a:lnTo>
                  <a:lnTo>
                    <a:pt x="4008" y="308212"/>
                  </a:lnTo>
                  <a:lnTo>
                    <a:pt x="14922" y="324365"/>
                  </a:lnTo>
                  <a:lnTo>
                    <a:pt x="31075" y="335279"/>
                  </a:lnTo>
                  <a:lnTo>
                    <a:pt x="50800" y="339288"/>
                  </a:lnTo>
                  <a:lnTo>
                    <a:pt x="5228981" y="339288"/>
                  </a:lnTo>
                  <a:lnTo>
                    <a:pt x="5248706" y="335279"/>
                  </a:lnTo>
                  <a:lnTo>
                    <a:pt x="5264859" y="324365"/>
                  </a:lnTo>
                  <a:lnTo>
                    <a:pt x="5275773" y="308212"/>
                  </a:lnTo>
                  <a:lnTo>
                    <a:pt x="5279782" y="288487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144" y="541323"/>
            <a:ext cx="5198110" cy="23933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 marR="51435">
              <a:lnSpc>
                <a:spcPct val="103400"/>
              </a:lnSpc>
              <a:spcBef>
                <a:spcPts val="4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Weatlake Beamer based on CleanEasy Beamer theme provides a clean, professional look for academic and business presentations.</a:t>
            </a:r>
          </a:p>
          <a:p>
            <a:pPr marL="50800">
              <a:lnSpc>
                <a:spcPct val="100000"/>
              </a:lnSpc>
              <a:spcBef>
                <a:spcPts val="894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3257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minimalist design</a:t>
            </a:r>
          </a:p>
          <a:p>
            <a:pPr marL="325755" indent="-136525">
              <a:lnSpc>
                <a:spcPct val="100000"/>
              </a:lnSpc>
              <a:spcBef>
                <a:spcPts val="340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Carefully chosen color scheme</a:t>
            </a:r>
          </a:p>
          <a:p>
            <a:pPr marL="3257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typography</a:t>
            </a:r>
          </a:p>
          <a:p>
            <a:pPr marL="3257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block environments</a:t>
            </a:r>
          </a:p>
          <a:p>
            <a:pPr marL="325755" indent="-13652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Helvetica Neue"/>
              <a:buChar char="•"/>
              <a:tabLst>
                <a:tab pos="3257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footers and section pages</a:t>
            </a:r>
          </a:p>
          <a:p>
            <a:pPr marL="50800">
              <a:lnSpc>
                <a:spcPct val="100000"/>
              </a:lnSpc>
              <a:spcBef>
                <a:spcPts val="1010"/>
              </a:spcBef>
            </a:pP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About this template</a:t>
            </a:r>
            <a:endParaRPr sz="1100" dirty="0">
              <a:latin typeface="Times New Roman"/>
              <a:cs typeface="Times New Roman"/>
            </a:endParaRPr>
          </a:p>
          <a:p>
            <a:pPr marL="50800" marR="17780">
              <a:lnSpc>
                <a:spcPct val="103400"/>
              </a:lnSpc>
              <a:spcBef>
                <a:spcPts val="254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serves as both documentation and demonstration, showing the various elements and features available in the theme.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1" name="object 11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57214" y="3105948"/>
            <a:ext cx="478085" cy="2346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spcBef>
                <a:spcPts val="190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en-US" altLang="zh-CN" sz="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endParaRPr lang="en" sz="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29344" y="3105948"/>
            <a:ext cx="6762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4/20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Block environments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0143" y="616076"/>
            <a:ext cx="5280025" cy="422275"/>
            <a:chOff x="240143" y="616076"/>
            <a:chExt cx="5280025" cy="422275"/>
          </a:xfrm>
        </p:grpSpPr>
        <p:sp>
          <p:nvSpPr>
            <p:cNvPr id="6" name="object 6"/>
            <p:cNvSpPr/>
            <p:nvPr/>
          </p:nvSpPr>
          <p:spPr>
            <a:xfrm>
              <a:off x="240143" y="616076"/>
              <a:ext cx="5280025" cy="198120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5EB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800938"/>
              <a:ext cx="5279781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143" y="845225"/>
              <a:ext cx="5280025" cy="193040"/>
            </a:xfrm>
            <a:custGeom>
              <a:avLst/>
              <a:gdLst/>
              <a:ahLst/>
              <a:cxnLst/>
              <a:rect l="l" t="t" r="r" b="b"/>
              <a:pathLst>
                <a:path w="5280025" h="193040">
                  <a:moveTo>
                    <a:pt x="5279782" y="0"/>
                  </a:moveTo>
                  <a:lnTo>
                    <a:pt x="0" y="0"/>
                  </a:lnTo>
                  <a:lnTo>
                    <a:pt x="0" y="142085"/>
                  </a:lnTo>
                  <a:lnTo>
                    <a:pt x="4008" y="161809"/>
                  </a:lnTo>
                  <a:lnTo>
                    <a:pt x="14922" y="177962"/>
                  </a:lnTo>
                  <a:lnTo>
                    <a:pt x="31075" y="188876"/>
                  </a:lnTo>
                  <a:lnTo>
                    <a:pt x="50800" y="192885"/>
                  </a:lnTo>
                  <a:lnTo>
                    <a:pt x="5228981" y="192885"/>
                  </a:lnTo>
                  <a:lnTo>
                    <a:pt x="5248706" y="188876"/>
                  </a:lnTo>
                  <a:lnTo>
                    <a:pt x="5264859" y="177962"/>
                  </a:lnTo>
                  <a:lnTo>
                    <a:pt x="5275773" y="161809"/>
                  </a:lnTo>
                  <a:lnTo>
                    <a:pt x="5279782" y="142085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F7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0143" y="1164627"/>
            <a:ext cx="5280025" cy="412115"/>
            <a:chOff x="240143" y="1164627"/>
            <a:chExt cx="5280025" cy="412115"/>
          </a:xfrm>
        </p:grpSpPr>
        <p:sp>
          <p:nvSpPr>
            <p:cNvPr id="10" name="object 10"/>
            <p:cNvSpPr/>
            <p:nvPr/>
          </p:nvSpPr>
          <p:spPr>
            <a:xfrm>
              <a:off x="240143" y="1164627"/>
              <a:ext cx="5280025" cy="187325"/>
            </a:xfrm>
            <a:custGeom>
              <a:avLst/>
              <a:gdLst/>
              <a:ahLst/>
              <a:cxnLst/>
              <a:rect l="l" t="t" r="r" b="b"/>
              <a:pathLst>
                <a:path w="5280025" h="187325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978"/>
                  </a:lnTo>
                  <a:lnTo>
                    <a:pt x="5279782" y="186978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EB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144" y="1338960"/>
              <a:ext cx="5279781" cy="506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0143" y="1383235"/>
              <a:ext cx="5280025" cy="193040"/>
            </a:xfrm>
            <a:custGeom>
              <a:avLst/>
              <a:gdLst/>
              <a:ahLst/>
              <a:cxnLst/>
              <a:rect l="l" t="t" r="r" b="b"/>
              <a:pathLst>
                <a:path w="5280025" h="193040">
                  <a:moveTo>
                    <a:pt x="5279782" y="0"/>
                  </a:moveTo>
                  <a:lnTo>
                    <a:pt x="0" y="0"/>
                  </a:lnTo>
                  <a:lnTo>
                    <a:pt x="0" y="142085"/>
                  </a:lnTo>
                  <a:lnTo>
                    <a:pt x="4008" y="161809"/>
                  </a:lnTo>
                  <a:lnTo>
                    <a:pt x="14922" y="177962"/>
                  </a:lnTo>
                  <a:lnTo>
                    <a:pt x="31075" y="188876"/>
                  </a:lnTo>
                  <a:lnTo>
                    <a:pt x="50800" y="192885"/>
                  </a:lnTo>
                  <a:lnTo>
                    <a:pt x="5228981" y="192885"/>
                  </a:lnTo>
                  <a:lnTo>
                    <a:pt x="5248706" y="188876"/>
                  </a:lnTo>
                  <a:lnTo>
                    <a:pt x="5264859" y="177962"/>
                  </a:lnTo>
                  <a:lnTo>
                    <a:pt x="5275773" y="161809"/>
                  </a:lnTo>
                  <a:lnTo>
                    <a:pt x="5279782" y="142085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F7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0143" y="1702650"/>
            <a:ext cx="5280025" cy="558165"/>
            <a:chOff x="240143" y="1702650"/>
            <a:chExt cx="5280025" cy="558165"/>
          </a:xfrm>
        </p:grpSpPr>
        <p:sp>
          <p:nvSpPr>
            <p:cNvPr id="14" name="object 14"/>
            <p:cNvSpPr/>
            <p:nvPr/>
          </p:nvSpPr>
          <p:spPr>
            <a:xfrm>
              <a:off x="240143" y="1702650"/>
              <a:ext cx="5280025" cy="187325"/>
            </a:xfrm>
            <a:custGeom>
              <a:avLst/>
              <a:gdLst/>
              <a:ahLst/>
              <a:cxnLst/>
              <a:rect l="l" t="t" r="r" b="b"/>
              <a:pathLst>
                <a:path w="5280025" h="187325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978"/>
                  </a:lnTo>
                  <a:lnTo>
                    <a:pt x="5279782" y="186978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44" y="1876971"/>
              <a:ext cx="5279781" cy="506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0143" y="1921248"/>
              <a:ext cx="5280025" cy="339725"/>
            </a:xfrm>
            <a:custGeom>
              <a:avLst/>
              <a:gdLst/>
              <a:ahLst/>
              <a:cxnLst/>
              <a:rect l="l" t="t" r="r" b="b"/>
              <a:pathLst>
                <a:path w="5280025" h="339725">
                  <a:moveTo>
                    <a:pt x="5279782" y="0"/>
                  </a:moveTo>
                  <a:lnTo>
                    <a:pt x="0" y="0"/>
                  </a:lnTo>
                  <a:lnTo>
                    <a:pt x="0" y="288487"/>
                  </a:lnTo>
                  <a:lnTo>
                    <a:pt x="4008" y="308212"/>
                  </a:lnTo>
                  <a:lnTo>
                    <a:pt x="14922" y="324365"/>
                  </a:lnTo>
                  <a:lnTo>
                    <a:pt x="31075" y="335279"/>
                  </a:lnTo>
                  <a:lnTo>
                    <a:pt x="50800" y="339288"/>
                  </a:lnTo>
                  <a:lnTo>
                    <a:pt x="5228981" y="339288"/>
                  </a:lnTo>
                  <a:lnTo>
                    <a:pt x="5248706" y="335279"/>
                  </a:lnTo>
                  <a:lnTo>
                    <a:pt x="5264859" y="324365"/>
                  </a:lnTo>
                  <a:lnTo>
                    <a:pt x="5275773" y="308212"/>
                  </a:lnTo>
                  <a:lnTo>
                    <a:pt x="5279782" y="288487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0143" y="2387066"/>
            <a:ext cx="5280025" cy="558165"/>
            <a:chOff x="240143" y="2387066"/>
            <a:chExt cx="5280025" cy="558165"/>
          </a:xfrm>
        </p:grpSpPr>
        <p:sp>
          <p:nvSpPr>
            <p:cNvPr id="18" name="object 18"/>
            <p:cNvSpPr/>
            <p:nvPr/>
          </p:nvSpPr>
          <p:spPr>
            <a:xfrm>
              <a:off x="240143" y="2387066"/>
              <a:ext cx="5280025" cy="187325"/>
            </a:xfrm>
            <a:custGeom>
              <a:avLst/>
              <a:gdLst/>
              <a:ahLst/>
              <a:cxnLst/>
              <a:rect l="l" t="t" r="r" b="b"/>
              <a:pathLst>
                <a:path w="5280025" h="187325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978"/>
                  </a:lnTo>
                  <a:lnTo>
                    <a:pt x="5279782" y="186978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44" y="2561386"/>
              <a:ext cx="5279781" cy="506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0143" y="2605664"/>
              <a:ext cx="5280025" cy="339725"/>
            </a:xfrm>
            <a:custGeom>
              <a:avLst/>
              <a:gdLst/>
              <a:ahLst/>
              <a:cxnLst/>
              <a:rect l="l" t="t" r="r" b="b"/>
              <a:pathLst>
                <a:path w="5280025" h="339725">
                  <a:moveTo>
                    <a:pt x="5279782" y="0"/>
                  </a:moveTo>
                  <a:lnTo>
                    <a:pt x="0" y="0"/>
                  </a:lnTo>
                  <a:lnTo>
                    <a:pt x="0" y="288487"/>
                  </a:lnTo>
                  <a:lnTo>
                    <a:pt x="4008" y="308212"/>
                  </a:lnTo>
                  <a:lnTo>
                    <a:pt x="14922" y="324365"/>
                  </a:lnTo>
                  <a:lnTo>
                    <a:pt x="31075" y="335279"/>
                  </a:lnTo>
                  <a:lnTo>
                    <a:pt x="50800" y="339288"/>
                  </a:lnTo>
                  <a:lnTo>
                    <a:pt x="5228981" y="339288"/>
                  </a:lnTo>
                  <a:lnTo>
                    <a:pt x="5248706" y="335279"/>
                  </a:lnTo>
                  <a:lnTo>
                    <a:pt x="5264859" y="324365"/>
                  </a:lnTo>
                  <a:lnTo>
                    <a:pt x="5275773" y="308212"/>
                  </a:lnTo>
                  <a:lnTo>
                    <a:pt x="5279782" y="288487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8244" y="551420"/>
            <a:ext cx="5203825" cy="23901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Example block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blocks can be used to showcase code, examples, or case studies.</a:t>
            </a: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 block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blocks draw attention to critical information, warnings, or caveats.</a:t>
            </a: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2705">
              <a:lnSpc>
                <a:spcPct val="103400"/>
              </a:lnSpc>
              <a:spcBef>
                <a:spcPts val="170"/>
              </a:spcBef>
            </a:pPr>
            <a:r>
              <a:rPr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right-angled triangle, the square of the hypotenuse equals the sum of squares of the other two sides.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3400"/>
              </a:lnSpc>
              <a:spcBef>
                <a:spcPts val="17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prime number is a natural number greater than 1 that cannot be formed by multiplying two smaller natural numbers.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23" name="object 23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557215" y="3105948"/>
            <a:ext cx="43878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600" spc="-10" dirty="0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29344" y="3105948"/>
            <a:ext cx="6762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6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5/20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007" y="1488361"/>
            <a:ext cx="7575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dirty="0">
                <a:latin typeface="Arial"/>
                <a:cs typeface="Arial"/>
              </a:rPr>
              <a:t>Methods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Lists and Numbering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4916" y="1029485"/>
            <a:ext cx="1724025" cy="11226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Bulleted list:</a:t>
            </a:r>
          </a:p>
          <a:p>
            <a:pPr marL="313055" indent="-136525">
              <a:lnSpc>
                <a:spcPct val="100000"/>
              </a:lnSpc>
              <a:spcBef>
                <a:spcPts val="225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level item</a:t>
            </a:r>
          </a:p>
          <a:p>
            <a:pPr marL="590550" lvl="1" indent="-130810">
              <a:lnSpc>
                <a:spcPts val="1160"/>
              </a:lnSpc>
              <a:spcBef>
                <a:spcPts val="225"/>
              </a:spcBef>
              <a:buClr>
                <a:srgbClr val="0C2659"/>
              </a:buClr>
              <a:buFont typeface="Helvetica Neue"/>
              <a:buChar char="•"/>
              <a:tabLst>
                <a:tab pos="59055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level item</a:t>
            </a:r>
          </a:p>
          <a:p>
            <a:pPr marL="590550" lvl="1" indent="-130810">
              <a:lnSpc>
                <a:spcPts val="1160"/>
              </a:lnSpc>
              <a:buClr>
                <a:srgbClr val="0C2659"/>
              </a:buClr>
              <a:buFont typeface="Helvetica Neue"/>
              <a:buChar char="•"/>
              <a:tabLst>
                <a:tab pos="59055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second level</a:t>
            </a:r>
          </a:p>
          <a:p>
            <a:pPr marL="868680" lvl="2" indent="-127635">
              <a:lnSpc>
                <a:spcPct val="100000"/>
              </a:lnSpc>
              <a:spcBef>
                <a:spcPts val="219"/>
              </a:spcBef>
              <a:buClr>
                <a:srgbClr val="0C2659"/>
              </a:buClr>
              <a:buFont typeface="Arial"/>
              <a:buChar char="•"/>
              <a:tabLst>
                <a:tab pos="868680" algn="l"/>
              </a:tabLst>
            </a:pP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level item</a:t>
            </a:r>
          </a:p>
          <a:p>
            <a:pPr marL="313055" indent="-136525">
              <a:lnSpc>
                <a:spcPct val="100000"/>
              </a:lnSpc>
              <a:spcBef>
                <a:spcPts val="380"/>
              </a:spcBef>
              <a:buClr>
                <a:srgbClr val="0C2659"/>
              </a:buClr>
              <a:buFont typeface="Helvetica Neue"/>
              <a:buChar char="•"/>
              <a:tabLst>
                <a:tab pos="31305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first level item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98812" y="986279"/>
            <a:ext cx="1226820" cy="11823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100" spc="-55" dirty="0">
                <a:latin typeface="Arial"/>
                <a:cs typeface="Arial"/>
              </a:rPr>
              <a:t>Numbered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list:</a:t>
            </a:r>
            <a:endParaRPr sz="1100" dirty="0">
              <a:latin typeface="Arial"/>
              <a:cs typeface="Arial"/>
            </a:endParaRPr>
          </a:p>
          <a:p>
            <a:pPr marL="288290" indent="-175895">
              <a:lnSpc>
                <a:spcPct val="100000"/>
              </a:lnSpc>
              <a:spcBef>
                <a:spcPts val="225"/>
              </a:spcBef>
              <a:buClr>
                <a:srgbClr val="0C2659"/>
              </a:buClr>
              <a:buFont typeface="Times New Roman"/>
              <a:buAutoNum type="arabicPeriod"/>
              <a:tabLst>
                <a:tab pos="288290" algn="l"/>
              </a:tabLst>
            </a:pPr>
            <a:r>
              <a:rPr sz="1100" dirty="0">
                <a:latin typeface="Arial"/>
                <a:cs typeface="Arial"/>
              </a:rPr>
              <a:t>First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step</a:t>
            </a:r>
            <a:endParaRPr sz="1100" dirty="0">
              <a:latin typeface="Arial"/>
              <a:cs typeface="Arial"/>
            </a:endParaRPr>
          </a:p>
          <a:p>
            <a:pPr marL="566420" lvl="1" indent="-230504">
              <a:lnSpc>
                <a:spcPct val="100000"/>
              </a:lnSpc>
              <a:spcBef>
                <a:spcPts val="225"/>
              </a:spcBef>
              <a:buClr>
                <a:srgbClr val="0C2659"/>
              </a:buClr>
              <a:buFont typeface="Times New Roman"/>
              <a:buAutoNum type="arabicPeriod"/>
              <a:tabLst>
                <a:tab pos="566420" algn="l"/>
              </a:tabLst>
            </a:pPr>
            <a:r>
              <a:rPr sz="1000" spc="-50" dirty="0">
                <a:latin typeface="Arial"/>
                <a:cs typeface="Arial"/>
              </a:rPr>
              <a:t>Substep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one</a:t>
            </a:r>
            <a:endParaRPr sz="1000" dirty="0">
              <a:latin typeface="Arial"/>
              <a:cs typeface="Arial"/>
            </a:endParaRPr>
          </a:p>
          <a:p>
            <a:pPr marL="566420" lvl="1" indent="-230504">
              <a:lnSpc>
                <a:spcPct val="100000"/>
              </a:lnSpc>
              <a:spcBef>
                <a:spcPts val="45"/>
              </a:spcBef>
              <a:buClr>
                <a:srgbClr val="0C2659"/>
              </a:buClr>
              <a:buFont typeface="Times New Roman"/>
              <a:buAutoNum type="arabicPeriod"/>
              <a:tabLst>
                <a:tab pos="566420" algn="l"/>
              </a:tabLst>
            </a:pPr>
            <a:r>
              <a:rPr sz="1000" spc="-50" dirty="0">
                <a:latin typeface="Arial"/>
                <a:cs typeface="Arial"/>
              </a:rPr>
              <a:t>Substep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two</a:t>
            </a:r>
            <a:endParaRPr sz="1000" dirty="0">
              <a:latin typeface="Arial"/>
              <a:cs typeface="Arial"/>
            </a:endParaRPr>
          </a:p>
          <a:p>
            <a:pPr marL="288290" indent="-175895">
              <a:lnSpc>
                <a:spcPct val="100000"/>
              </a:lnSpc>
              <a:spcBef>
                <a:spcPts val="360"/>
              </a:spcBef>
              <a:buClr>
                <a:srgbClr val="0C2659"/>
              </a:buClr>
              <a:buFont typeface="Times New Roman"/>
              <a:buAutoNum type="arabicPeriod"/>
              <a:tabLst>
                <a:tab pos="288290" algn="l"/>
              </a:tabLst>
            </a:pPr>
            <a:r>
              <a:rPr sz="1100" spc="-90" dirty="0">
                <a:latin typeface="Arial"/>
                <a:cs typeface="Arial"/>
              </a:rPr>
              <a:t>Second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step</a:t>
            </a:r>
            <a:endParaRPr sz="1100" dirty="0">
              <a:latin typeface="Arial"/>
              <a:cs typeface="Arial"/>
            </a:endParaRPr>
          </a:p>
          <a:p>
            <a:pPr marL="288290" indent="-175895">
              <a:lnSpc>
                <a:spcPct val="100000"/>
              </a:lnSpc>
              <a:spcBef>
                <a:spcPts val="345"/>
              </a:spcBef>
              <a:buClr>
                <a:srgbClr val="0C2659"/>
              </a:buClr>
              <a:buFont typeface="Times New Roman"/>
              <a:buAutoNum type="arabicPeriod"/>
              <a:tabLst>
                <a:tab pos="288290" algn="l"/>
              </a:tabLst>
            </a:pPr>
            <a:r>
              <a:rPr sz="1100" dirty="0">
                <a:latin typeface="Arial"/>
                <a:cs typeface="Arial"/>
              </a:rPr>
              <a:t>Third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step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8" name="object 8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17568" y="3105948"/>
            <a:ext cx="31813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600" dirty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7</a:t>
            </a:fld>
            <a:r>
              <a:rPr spc="-20" dirty="0"/>
              <a:t>/20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8622" y="799510"/>
            <a:ext cx="20710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0C2659"/>
                </a:solidFill>
                <a:latin typeface="Times New Roman"/>
                <a:cs typeface="Times New Roman"/>
              </a:rPr>
              <a:t>Table:</a:t>
            </a:r>
            <a:r>
              <a:rPr sz="900" spc="65" dirty="0">
                <a:solidFill>
                  <a:srgbClr val="0C2659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latin typeface="Arial"/>
                <a:cs typeface="Arial"/>
              </a:rPr>
              <a:t>Sample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table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with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booktabs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style</a:t>
            </a:r>
            <a:endParaRPr sz="900" dirty="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683"/>
              </p:ext>
            </p:extLst>
          </p:nvPr>
        </p:nvGraphicFramePr>
        <p:xfrm>
          <a:off x="1605864" y="1054988"/>
          <a:ext cx="2548889" cy="838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379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b="1" spc="0" dirty="0">
                          <a:latin typeface="Arial"/>
                          <a:cs typeface="Arial"/>
                        </a:rPr>
                        <a:t>Header 1</a:t>
                      </a:r>
                      <a:endParaRPr sz="1100" spc="0" dirty="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b="1" spc="0" dirty="0">
                          <a:latin typeface="Arial"/>
                          <a:cs typeface="Arial"/>
                        </a:rPr>
                        <a:t>Header 2</a:t>
                      </a:r>
                      <a:endParaRPr sz="1100" spc="0" dirty="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b="1" spc="0" dirty="0">
                          <a:latin typeface="Arial"/>
                          <a:cs typeface="Arial"/>
                        </a:rPr>
                        <a:t>Header 3</a:t>
                      </a:r>
                      <a:endParaRPr sz="1100" spc="0" dirty="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75565">
                        <a:lnSpc>
                          <a:spcPts val="1220"/>
                        </a:lnSpc>
                        <a:spcBef>
                          <a:spcPts val="195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1,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1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Bef>
                          <a:spcPts val="195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1,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20"/>
                        </a:lnSpc>
                        <a:spcBef>
                          <a:spcPts val="19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123.45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20">
                <a:tc>
                  <a:txBody>
                    <a:bodyPr/>
                    <a:lstStyle/>
                    <a:p>
                      <a:pPr marL="75565">
                        <a:lnSpc>
                          <a:spcPts val="1220"/>
                        </a:lnSpc>
                        <a:spcBef>
                          <a:spcPts val="4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2,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Bef>
                          <a:spcPts val="4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2,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2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67.89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3,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Row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3,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Col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456.78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240143" y="2296350"/>
            <a:ext cx="5280025" cy="595630"/>
            <a:chOff x="240143" y="2296350"/>
            <a:chExt cx="5280025" cy="595630"/>
          </a:xfrm>
        </p:grpSpPr>
        <p:sp>
          <p:nvSpPr>
            <p:cNvPr id="8" name="object 8"/>
            <p:cNvSpPr/>
            <p:nvPr/>
          </p:nvSpPr>
          <p:spPr>
            <a:xfrm>
              <a:off x="240143" y="2296350"/>
              <a:ext cx="5280025" cy="198120"/>
            </a:xfrm>
            <a:custGeom>
              <a:avLst/>
              <a:gdLst/>
              <a:ahLst/>
              <a:cxnLst/>
              <a:rect l="l" t="t" r="r" b="b"/>
              <a:pathLst>
                <a:path w="5280025" h="198119">
                  <a:moveTo>
                    <a:pt x="522898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7521"/>
                  </a:lnTo>
                  <a:lnTo>
                    <a:pt x="5279782" y="197521"/>
                  </a:lnTo>
                  <a:lnTo>
                    <a:pt x="5279782" y="50800"/>
                  </a:lnTo>
                  <a:lnTo>
                    <a:pt x="5275773" y="31075"/>
                  </a:lnTo>
                  <a:lnTo>
                    <a:pt x="5264859" y="14922"/>
                  </a:lnTo>
                  <a:lnTo>
                    <a:pt x="5248706" y="4008"/>
                  </a:lnTo>
                  <a:lnTo>
                    <a:pt x="5228981" y="0"/>
                  </a:lnTo>
                  <a:close/>
                </a:path>
              </a:pathLst>
            </a:custGeom>
            <a:solidFill>
              <a:srgbClr val="035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44" y="2481211"/>
              <a:ext cx="5279781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0143" y="2525486"/>
              <a:ext cx="5280025" cy="366395"/>
            </a:xfrm>
            <a:custGeom>
              <a:avLst/>
              <a:gdLst/>
              <a:ahLst/>
              <a:cxnLst/>
              <a:rect l="l" t="t" r="r" b="b"/>
              <a:pathLst>
                <a:path w="5280025" h="366394">
                  <a:moveTo>
                    <a:pt x="5279782" y="0"/>
                  </a:moveTo>
                  <a:lnTo>
                    <a:pt x="0" y="0"/>
                  </a:lnTo>
                  <a:lnTo>
                    <a:pt x="0" y="315427"/>
                  </a:lnTo>
                  <a:lnTo>
                    <a:pt x="4008" y="335151"/>
                  </a:lnTo>
                  <a:lnTo>
                    <a:pt x="14922" y="351304"/>
                  </a:lnTo>
                  <a:lnTo>
                    <a:pt x="31075" y="362219"/>
                  </a:lnTo>
                  <a:lnTo>
                    <a:pt x="50800" y="366227"/>
                  </a:lnTo>
                  <a:lnTo>
                    <a:pt x="5228981" y="366227"/>
                  </a:lnTo>
                  <a:lnTo>
                    <a:pt x="5248706" y="362219"/>
                  </a:lnTo>
                  <a:lnTo>
                    <a:pt x="5264859" y="351304"/>
                  </a:lnTo>
                  <a:lnTo>
                    <a:pt x="5275773" y="335151"/>
                  </a:lnTo>
                  <a:lnTo>
                    <a:pt x="5279782" y="315427"/>
                  </a:lnTo>
                  <a:lnTo>
                    <a:pt x="5279782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8244" y="2231694"/>
            <a:ext cx="4943475" cy="6292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styling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3400"/>
              </a:lnSpc>
              <a:spcBef>
                <a:spcPts val="254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Westlake theme works well with the booktabs package for professional-looking tables. Simple color alterations make tables more readable without being distracting.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13" name="object 13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17568" y="3105948"/>
            <a:ext cx="31813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dirty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8</a:t>
            </a:fld>
            <a:r>
              <a:rPr spc="-20" dirty="0"/>
              <a:t>/20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44" y="135328"/>
            <a:ext cx="22936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Mathematical Equations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511" y="104760"/>
            <a:ext cx="737535" cy="225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944" y="425119"/>
            <a:ext cx="5178425" cy="0"/>
          </a:xfrm>
          <a:custGeom>
            <a:avLst/>
            <a:gdLst/>
            <a:ahLst/>
            <a:cxnLst/>
            <a:rect l="l" t="t" r="r" b="b"/>
            <a:pathLst>
              <a:path w="5178425">
                <a:moveTo>
                  <a:pt x="0" y="0"/>
                </a:moveTo>
                <a:lnTo>
                  <a:pt x="5178120" y="0"/>
                </a:lnTo>
              </a:path>
            </a:pathLst>
          </a:custGeom>
          <a:ln w="5054">
            <a:solidFill>
              <a:srgbClr val="0C26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8244" y="463891"/>
            <a:ext cx="36823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Westlake theme includes proper mathematical typesetting: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3010" y="784108"/>
            <a:ext cx="852805" cy="5378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sz="1100" spc="114" dirty="0">
                <a:latin typeface="STIX Two Math"/>
                <a:cs typeface="STIX Two Math"/>
              </a:rPr>
              <a:t>E</a:t>
            </a:r>
            <a:r>
              <a:rPr sz="1100" spc="105" dirty="0">
                <a:latin typeface="STIX Two Math"/>
                <a:cs typeface="STIX Two Math"/>
              </a:rPr>
              <a:t> </a:t>
            </a:r>
            <a:r>
              <a:rPr sz="1100" spc="215" dirty="0">
                <a:latin typeface="Times New Roman"/>
                <a:cs typeface="Times New Roman"/>
              </a:rPr>
              <a:t>=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TIX Two Math"/>
                <a:cs typeface="STIX Two Math"/>
              </a:rPr>
              <a:t>mc</a:t>
            </a:r>
            <a:r>
              <a:rPr sz="1200" spc="-37" baseline="31250" dirty="0">
                <a:latin typeface="Times New Roman"/>
                <a:cs typeface="Times New Roman"/>
              </a:rPr>
              <a:t>2</a:t>
            </a:r>
            <a:endParaRPr sz="1200" baseline="31250" dirty="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695"/>
              </a:spcBef>
            </a:pPr>
            <a:r>
              <a:rPr sz="1100" dirty="0">
                <a:latin typeface="STIX Two Math"/>
                <a:cs typeface="STIX Two Math"/>
              </a:rPr>
              <a:t>F</a:t>
            </a:r>
            <a:r>
              <a:rPr sz="1100" spc="220" dirty="0">
                <a:latin typeface="STIX Two Math"/>
                <a:cs typeface="STIX Two Math"/>
              </a:rPr>
              <a:t> </a:t>
            </a:r>
            <a:r>
              <a:rPr sz="1100" spc="215" dirty="0">
                <a:latin typeface="Times New Roman"/>
                <a:cs typeface="Times New Roman"/>
              </a:rPr>
              <a:t>=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STIX Two Math"/>
                <a:cs typeface="STIX Two Math"/>
              </a:rPr>
              <a:t>G</a:t>
            </a:r>
            <a:r>
              <a:rPr sz="1650" u="sng" spc="75" baseline="37878" dirty="0">
                <a:uFill>
                  <a:solidFill>
                    <a:srgbClr val="000000"/>
                  </a:solidFill>
                </a:uFill>
                <a:latin typeface="STIX Two Math"/>
                <a:cs typeface="STIX Two Math"/>
              </a:rPr>
              <a:t>m</a:t>
            </a:r>
            <a:r>
              <a:rPr sz="1200" u="sng" spc="75" baseline="381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650" u="sng" spc="75" baseline="37878" dirty="0">
                <a:uFill>
                  <a:solidFill>
                    <a:srgbClr val="000000"/>
                  </a:solidFill>
                </a:uFill>
                <a:latin typeface="STIX Two Math"/>
                <a:cs typeface="STIX Two Math"/>
              </a:rPr>
              <a:t>m</a:t>
            </a:r>
            <a:r>
              <a:rPr sz="1200" u="sng" spc="75" baseline="381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endParaRPr sz="1200" baseline="38194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9326" y="784108"/>
            <a:ext cx="202565" cy="5378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spc="-25" dirty="0">
                <a:latin typeface="Arial"/>
                <a:cs typeface="Arial"/>
              </a:rPr>
              <a:t>(1)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spc="-25" dirty="0">
                <a:latin typeface="Arial"/>
                <a:cs typeface="Arial"/>
              </a:rPr>
              <a:t>(2)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0626" y="1184832"/>
            <a:ext cx="1968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52" baseline="-15151" dirty="0">
                <a:latin typeface="STIX Two Math"/>
                <a:cs typeface="STIX Two Math"/>
              </a:rPr>
              <a:t>r</a:t>
            </a:r>
            <a:r>
              <a:rPr sz="800" spc="35" dirty="0">
                <a:latin typeface="Times New Roman"/>
                <a:cs typeface="Times New Roman"/>
              </a:rPr>
              <a:t>2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244" y="1396985"/>
            <a:ext cx="2657459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Maxwell’s equations in differential form: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50760" y="2556176"/>
            <a:ext cx="33782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equations like E = mc</a:t>
            </a:r>
            <a:r>
              <a:rPr sz="1200" baseline="277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also properly rendered.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0" y="3138775"/>
            <a:ext cx="5760085" cy="101600"/>
            <a:chOff x="0" y="3138775"/>
            <a:chExt cx="5760085" cy="101600"/>
          </a:xfrm>
        </p:grpSpPr>
        <p:sp>
          <p:nvSpPr>
            <p:cNvPr id="24" name="object 24"/>
            <p:cNvSpPr/>
            <p:nvPr/>
          </p:nvSpPr>
          <p:spPr>
            <a:xfrm>
              <a:off x="0" y="3138779"/>
              <a:ext cx="5760085" cy="101600"/>
            </a:xfrm>
            <a:custGeom>
              <a:avLst/>
              <a:gdLst/>
              <a:ahLst/>
              <a:cxnLst/>
              <a:rect l="l" t="t" r="r" b="b"/>
              <a:pathLst>
                <a:path w="5760085" h="101600">
                  <a:moveTo>
                    <a:pt x="1728038" y="0"/>
                  </a:moveTo>
                  <a:lnTo>
                    <a:pt x="0" y="0"/>
                  </a:lnTo>
                  <a:lnTo>
                    <a:pt x="0" y="101219"/>
                  </a:lnTo>
                  <a:lnTo>
                    <a:pt x="1728038" y="101219"/>
                  </a:lnTo>
                  <a:lnTo>
                    <a:pt x="1728038" y="0"/>
                  </a:lnTo>
                  <a:close/>
                </a:path>
                <a:path w="5760085" h="101600">
                  <a:moveTo>
                    <a:pt x="5759983" y="0"/>
                  </a:moveTo>
                  <a:lnTo>
                    <a:pt x="3859238" y="0"/>
                  </a:lnTo>
                  <a:lnTo>
                    <a:pt x="3859238" y="101219"/>
                  </a:lnTo>
                  <a:lnTo>
                    <a:pt x="5759983" y="101219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262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8039" y="3138775"/>
              <a:ext cx="2131695" cy="101600"/>
            </a:xfrm>
            <a:custGeom>
              <a:avLst/>
              <a:gdLst/>
              <a:ahLst/>
              <a:cxnLst/>
              <a:rect l="l" t="t" r="r" b="b"/>
              <a:pathLst>
                <a:path w="2131695" h="101600">
                  <a:moveTo>
                    <a:pt x="0" y="101219"/>
                  </a:moveTo>
                  <a:lnTo>
                    <a:pt x="0" y="0"/>
                  </a:lnTo>
                  <a:lnTo>
                    <a:pt x="2131199" y="0"/>
                  </a:lnTo>
                  <a:lnTo>
                    <a:pt x="2131199" y="101219"/>
                  </a:lnTo>
                  <a:lnTo>
                    <a:pt x="0" y="101219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A.</a:t>
            </a:r>
            <a:r>
              <a:rPr spc="75" dirty="0"/>
              <a:t> </a:t>
            </a:r>
            <a:r>
              <a:rPr spc="-20" dirty="0"/>
              <a:t>Name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17568" y="3105948"/>
            <a:ext cx="31813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altLang="zh-CN" sz="600" dirty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June</a:t>
            </a:r>
            <a:r>
              <a:rPr spc="25" dirty="0"/>
              <a:t> </a:t>
            </a:r>
            <a:r>
              <a:rPr dirty="0"/>
              <a:t>,</a:t>
            </a:r>
            <a:r>
              <a:rPr spc="25" dirty="0"/>
              <a:t> </a:t>
            </a:r>
            <a:r>
              <a:rPr dirty="0"/>
              <a:t>2025</a:t>
            </a:r>
            <a:r>
              <a:rPr spc="490" dirty="0"/>
              <a:t> </a:t>
            </a:r>
            <a:fld id="{81D60167-4931-47E6-BA6A-407CBD079E47}" type="slidenum">
              <a:rPr spc="-20" dirty="0"/>
              <a:t>9</a:t>
            </a:fld>
            <a:r>
              <a:rPr spc="-20" dirty="0"/>
              <a:t>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F7579-4093-90D1-E602-2F8C34330ABD}"/>
                  </a:ext>
                </a:extLst>
              </p:cNvPr>
              <p:cNvSpPr txBox="1"/>
              <p:nvPr/>
            </p:nvSpPr>
            <p:spPr>
              <a:xfrm>
                <a:off x="1606973" y="1868248"/>
                <a:ext cx="25713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Enter</m:t>
                      </m:r>
                      <m:r>
                        <a:rPr kumimoji="1" lang="zh-CN" alt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𝑦𝑜𝑢𝑟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h𝑒𝑟𝑒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F7579-4093-90D1-E602-2F8C3433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73" y="1868248"/>
                <a:ext cx="2571327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920</Words>
  <Application>Microsoft Macintosh PowerPoint</Application>
  <PresentationFormat>自定义</PresentationFormat>
  <Paragraphs>222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Cambria Math</vt:lpstr>
      <vt:lpstr>Courier New</vt:lpstr>
      <vt:lpstr>Helvetica Neue</vt:lpstr>
      <vt:lpstr>STIX Two Math</vt:lpstr>
      <vt:lpstr>Times New Roman</vt:lpstr>
      <vt:lpstr>Office Theme</vt:lpstr>
      <vt:lpstr>PowerPoint 演示文稿</vt:lpstr>
      <vt:lpstr>PowerPoint 演示文稿</vt:lpstr>
      <vt:lpstr>PowerPoint 演示文稿</vt:lpstr>
      <vt:lpstr>Introduction</vt:lpstr>
      <vt:lpstr>Block environments</vt:lpstr>
      <vt:lpstr>PowerPoint 演示文稿</vt:lpstr>
      <vt:lpstr>Lists and Numbering</vt:lpstr>
      <vt:lpstr>Tables</vt:lpstr>
      <vt:lpstr>Mathematical Equations</vt:lpstr>
      <vt:lpstr>Code Listings</vt:lpstr>
      <vt:lpstr>PowerPoint 演示文稿</vt:lpstr>
      <vt:lpstr>PowerPoint 演示文稿</vt:lpstr>
      <vt:lpstr>PowerPoint 演示文稿</vt:lpstr>
      <vt:lpstr>Overlays and Animations</vt:lpstr>
      <vt:lpstr>Overlays and Animations</vt:lpstr>
      <vt:lpstr>Overlays and Animations</vt:lpstr>
      <vt:lpstr>Overlays and Animations</vt:lpstr>
      <vt:lpstr>Citations and References</vt:lpstr>
      <vt:lpstr>PowerPoint 演示文稿</vt:lpstr>
      <vt:lpstr>PowerPoint 演示文稿</vt:lpstr>
      <vt:lpstr>Theme Customization</vt:lpstr>
      <vt:lpstr>Final Thoughts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Westlake Beamer</dc:title>
  <dc:creator>ZX</dc:creator>
  <cp:lastModifiedBy>Xun ZHANG 章洵</cp:lastModifiedBy>
  <cp:revision>3</cp:revision>
  <dcterms:created xsi:type="dcterms:W3CDTF">2025-06-25T04:14:56Z</dcterms:created>
  <dcterms:modified xsi:type="dcterms:W3CDTF">2025-06-25T04:58:12Z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2025-06-25T00:00:00Z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